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10" r:id="rId3"/>
    <p:sldId id="257" r:id="rId4"/>
    <p:sldId id="261" r:id="rId5"/>
    <p:sldId id="327" r:id="rId6"/>
    <p:sldId id="311" r:id="rId7"/>
    <p:sldId id="328" r:id="rId8"/>
    <p:sldId id="312" r:id="rId9"/>
    <p:sldId id="330" r:id="rId10"/>
    <p:sldId id="331" r:id="rId11"/>
    <p:sldId id="332" r:id="rId12"/>
    <p:sldId id="333" r:id="rId13"/>
    <p:sldId id="313" r:id="rId14"/>
    <p:sldId id="334" r:id="rId15"/>
    <p:sldId id="348" r:id="rId16"/>
    <p:sldId id="345" r:id="rId17"/>
    <p:sldId id="346" r:id="rId18"/>
    <p:sldId id="347" r:id="rId19"/>
    <p:sldId id="314" r:id="rId20"/>
    <p:sldId id="335" r:id="rId21"/>
    <p:sldId id="336" r:id="rId22"/>
    <p:sldId id="337" r:id="rId23"/>
    <p:sldId id="338" r:id="rId24"/>
    <p:sldId id="350" r:id="rId25"/>
    <p:sldId id="340" r:id="rId26"/>
    <p:sldId id="351" r:id="rId27"/>
    <p:sldId id="315" r:id="rId28"/>
    <p:sldId id="339" r:id="rId29"/>
    <p:sldId id="341" r:id="rId30"/>
    <p:sldId id="342" r:id="rId31"/>
    <p:sldId id="343" r:id="rId32"/>
    <p:sldId id="344" r:id="rId33"/>
    <p:sldId id="34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ng tựa đề và tên đề mục" id="{9490D179-15FD-4203-9685-359FFA8EA266}">
          <p14:sldIdLst>
            <p14:sldId id="256"/>
          </p14:sldIdLst>
        </p14:section>
        <p14:section name="Các trang nội dung chính" id="{2041FB58-A62B-4F43-AF39-E71C5B35FAD6}">
          <p14:sldIdLst>
            <p14:sldId id="310"/>
            <p14:sldId id="257"/>
            <p14:sldId id="261"/>
            <p14:sldId id="327"/>
            <p14:sldId id="311"/>
            <p14:sldId id="328"/>
            <p14:sldId id="312"/>
            <p14:sldId id="330"/>
            <p14:sldId id="331"/>
            <p14:sldId id="332"/>
            <p14:sldId id="333"/>
            <p14:sldId id="313"/>
            <p14:sldId id="334"/>
            <p14:sldId id="348"/>
            <p14:sldId id="345"/>
            <p14:sldId id="346"/>
            <p14:sldId id="347"/>
            <p14:sldId id="314"/>
            <p14:sldId id="335"/>
            <p14:sldId id="336"/>
            <p14:sldId id="337"/>
            <p14:sldId id="338"/>
            <p14:sldId id="350"/>
            <p14:sldId id="340"/>
            <p14:sldId id="351"/>
            <p14:sldId id="315"/>
            <p14:sldId id="339"/>
            <p14:sldId id="341"/>
            <p14:sldId id="342"/>
            <p14:sldId id="343"/>
            <p14:sldId id="344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1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56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974D5-05D1-4CD0-8BA4-E92A39A9EB52}" type="datetimeFigureOut">
              <a:rPr lang="en-US" smtClean="0"/>
              <a:t>29/5/2024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5B080-6F60-41A3-897F-FD5BF43A8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32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C3E66-9809-4172-9F7F-3D85EEF02FC9}" type="datetimeFigureOut">
              <a:rPr lang="en-US" smtClean="0"/>
              <a:t>29/5/2024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A9990-F6A6-4359-A9CC-A9F9DBB14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3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0991"/>
            <a:ext cx="9144000" cy="145897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71245" y="5990602"/>
            <a:ext cx="4264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ĐẠI</a:t>
            </a:r>
            <a:r>
              <a:rPr lang="en-US" sz="1600" baseline="0" dirty="0">
                <a:solidFill>
                  <a:schemeClr val="accent1"/>
                </a:solidFill>
              </a:rPr>
              <a:t> HỌC QUỐC GIA THÀNH PHỐ HỒ CHÍ MINH</a:t>
            </a:r>
          </a:p>
          <a:p>
            <a:pPr algn="ctr"/>
            <a:r>
              <a:rPr lang="en-US" sz="1600" b="1" baseline="0" dirty="0">
                <a:solidFill>
                  <a:schemeClr val="accent1">
                    <a:lumMod val="50000"/>
                  </a:schemeClr>
                </a:solidFill>
              </a:rPr>
              <a:t>TRƯỜNG ĐẠI HỌC BÁCH KHOA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66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1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90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30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0"/>
            <a:ext cx="7008812" cy="6858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2137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1881156"/>
            <a:ext cx="3933825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386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2137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6962775" cy="6858000"/>
          </a:xfrm>
          <a:solidFill>
            <a:schemeClr val="accent5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0" y="1881156"/>
            <a:ext cx="3933825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44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3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44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5"/>
          <p:cNvSpPr>
            <a:spLocks noGrp="1"/>
          </p:cNvSpPr>
          <p:nvPr>
            <p:ph type="pic" sz="quarter" idx="13"/>
          </p:nvPr>
        </p:nvSpPr>
        <p:spPr>
          <a:xfrm>
            <a:off x="1605640" y="1525268"/>
            <a:ext cx="2744390" cy="274439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chemeClr val="accent1"/>
            </a:solidFill>
          </a:ln>
        </p:spPr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842066" y="4866965"/>
            <a:ext cx="238260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9" name="Picture Placeholder 45"/>
          <p:cNvSpPr>
            <a:spLocks noGrp="1"/>
          </p:cNvSpPr>
          <p:nvPr>
            <p:ph type="pic" sz="quarter" idx="15"/>
          </p:nvPr>
        </p:nvSpPr>
        <p:spPr>
          <a:xfrm>
            <a:off x="4866712" y="1525268"/>
            <a:ext cx="2744390" cy="274439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rgbClr val="92D050"/>
            </a:solidFill>
          </a:ln>
        </p:spPr>
      </p:sp>
      <p:sp>
        <p:nvSpPr>
          <p:cNvPr id="10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047607" y="4866965"/>
            <a:ext cx="238260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11" name="Picture Placeholder 45"/>
          <p:cNvSpPr>
            <a:spLocks noGrp="1"/>
          </p:cNvSpPr>
          <p:nvPr>
            <p:ph type="pic" sz="quarter" idx="17"/>
          </p:nvPr>
        </p:nvSpPr>
        <p:spPr>
          <a:xfrm>
            <a:off x="8072254" y="1525268"/>
            <a:ext cx="2744390" cy="2744390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 w="76200">
            <a:solidFill>
              <a:srgbClr val="FFC000"/>
            </a:solidFill>
          </a:ln>
        </p:spPr>
      </p:sp>
      <p:sp>
        <p:nvSpPr>
          <p:cNvPr id="12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253149" y="4866968"/>
            <a:ext cx="2382601" cy="1113504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91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1762125" y="908228"/>
            <a:ext cx="417195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rgbClr val="0070C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4826" y="133350"/>
            <a:ext cx="7038974" cy="77487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762125" y="1038225"/>
            <a:ext cx="4248150" cy="774878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pPr lvl="0"/>
            <a:endParaRPr lang="en-US" dirty="0"/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2"/>
          </p:nvPr>
        </p:nvSpPr>
        <p:spPr>
          <a:xfrm>
            <a:off x="200025" y="1645006"/>
            <a:ext cx="7115175" cy="428907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69213" y="1645006"/>
            <a:ext cx="3932237" cy="500009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5893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1762125" y="908228"/>
            <a:ext cx="417195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rgbClr val="0070C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4826" y="133350"/>
            <a:ext cx="7038974" cy="77487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3200" b="1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762125" y="1038225"/>
            <a:ext cx="4248150" cy="774878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pPr lvl="0"/>
            <a:endParaRPr lang="en-US" dirty="0"/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2"/>
          </p:nvPr>
        </p:nvSpPr>
        <p:spPr>
          <a:xfrm>
            <a:off x="200025" y="1645006"/>
            <a:ext cx="7115175" cy="428907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69213" y="1645006"/>
            <a:ext cx="3932237" cy="500009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0199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0991"/>
            <a:ext cx="9144000" cy="145897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71245" y="5990602"/>
            <a:ext cx="4264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aseline="0" dirty="0">
                <a:solidFill>
                  <a:schemeClr val="accent1"/>
                </a:solidFill>
              </a:rPr>
              <a:t>NATIONAL UNIVERSITY OF HO CHI MINH CITY</a:t>
            </a:r>
          </a:p>
          <a:p>
            <a:pPr algn="ctr"/>
            <a:r>
              <a:rPr lang="en-US" sz="1600" b="1" baseline="0" dirty="0">
                <a:solidFill>
                  <a:schemeClr val="accent1">
                    <a:lumMod val="50000"/>
                  </a:schemeClr>
                </a:solidFill>
              </a:rPr>
              <a:t>UNIVERSITY OF TECHNOLOGY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7420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3"/>
          </p:nvPr>
        </p:nvSpPr>
        <p:spPr>
          <a:xfrm flipH="1">
            <a:off x="758728" y="1163780"/>
            <a:ext cx="2423861" cy="327521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</p:sp>
      <p:sp>
        <p:nvSpPr>
          <p:cNvPr id="4" name="Picture Placeholder 6"/>
          <p:cNvSpPr>
            <a:spLocks noGrp="1"/>
          </p:cNvSpPr>
          <p:nvPr>
            <p:ph type="pic" sz="quarter" idx="14"/>
          </p:nvPr>
        </p:nvSpPr>
        <p:spPr>
          <a:xfrm flipH="1">
            <a:off x="3564469" y="1163780"/>
            <a:ext cx="2423861" cy="327521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rgbClr val="00B0F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none"/>
        </p:style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 flipH="1">
            <a:off x="6402867" y="1163779"/>
            <a:ext cx="2423861" cy="327521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chemeClr val="accent6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none"/>
        </p:style>
      </p:sp>
      <p:sp>
        <p:nvSpPr>
          <p:cNvPr id="6" name="Picture Placeholder 12"/>
          <p:cNvSpPr>
            <a:spLocks noGrp="1"/>
          </p:cNvSpPr>
          <p:nvPr>
            <p:ph type="pic" sz="quarter" idx="20"/>
          </p:nvPr>
        </p:nvSpPr>
        <p:spPr>
          <a:xfrm flipH="1">
            <a:off x="9104101" y="1163778"/>
            <a:ext cx="2423861" cy="327521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rgbClr val="FFC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none"/>
        </p:style>
      </p:sp>
      <p:sp>
        <p:nvSpPr>
          <p:cNvPr id="7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758728" y="4625302"/>
            <a:ext cx="228938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631708" y="4625302"/>
            <a:ext cx="228938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470106" y="4625302"/>
            <a:ext cx="228938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9238581" y="4625302"/>
            <a:ext cx="2289381" cy="1113507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64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306" cy="68578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0991"/>
            <a:ext cx="9144000" cy="145897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71245" y="5990602"/>
            <a:ext cx="4264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ĐẠI</a:t>
            </a:r>
            <a:r>
              <a:rPr lang="en-US" sz="1600" baseline="0" dirty="0">
                <a:solidFill>
                  <a:schemeClr val="accent1"/>
                </a:solidFill>
              </a:rPr>
              <a:t> HỌC QUỐC GIA THÀNH PHỐ HỒ CHÍ MINH</a:t>
            </a:r>
          </a:p>
          <a:p>
            <a:pPr algn="ctr"/>
            <a:r>
              <a:rPr lang="en-US" sz="1600" b="1" baseline="0" dirty="0">
                <a:solidFill>
                  <a:schemeClr val="bg1"/>
                </a:solidFill>
              </a:rPr>
              <a:t>TRƯỜNG ĐẠI HỌC BÁCH KHOA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489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306" cy="68578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0991"/>
            <a:ext cx="9144000" cy="145897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71245" y="5990602"/>
            <a:ext cx="4264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NATIONAL UNIVERSITY OF HO CHI MINH CITY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UNIVERSITY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494599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8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33748"/>
            <a:ext cx="10515600" cy="16102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03429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4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33748"/>
            <a:ext cx="10515600" cy="1610269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03429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C0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80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1148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022" y="1825625"/>
            <a:ext cx="4802777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113412" y="1825625"/>
            <a:ext cx="0" cy="4222478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>
                    <a:lumMod val="50000"/>
                  </a:schemeClr>
                </a:gs>
                <a:gs pos="8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48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44286"/>
            <a:ext cx="4809898" cy="783771"/>
          </a:xfrm>
          <a:solidFill>
            <a:schemeClr val="accent1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621971"/>
            <a:ext cx="4809899" cy="45676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1097" y="544285"/>
            <a:ext cx="4797834" cy="783772"/>
          </a:xfrm>
          <a:solidFill>
            <a:schemeClr val="accent1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554" y="1621971"/>
            <a:ext cx="4797834" cy="456769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6317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699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69996"/>
            <a:ext cx="2743200" cy="365125"/>
          </a:xfrm>
          <a:prstGeom prst="rect">
            <a:avLst/>
          </a:prstGeom>
        </p:spPr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13412" y="544286"/>
            <a:ext cx="0" cy="5503817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>
                    <a:lumMod val="50000"/>
                  </a:schemeClr>
                </a:gs>
                <a:gs pos="8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057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60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19" y="0"/>
            <a:ext cx="1218936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8000">
                <a:schemeClr val="bg1">
                  <a:alpha val="15000"/>
                </a:schemeClr>
              </a:gs>
              <a:gs pos="84000">
                <a:schemeClr val="bg2">
                  <a:alpha val="30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8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63" r:id="rId7"/>
    <p:sldLayoutId id="2147483652" r:id="rId8"/>
    <p:sldLayoutId id="2147483653" r:id="rId9"/>
    <p:sldLayoutId id="2147483654" r:id="rId10"/>
    <p:sldLayoutId id="2147483655" r:id="rId11"/>
    <p:sldLayoutId id="2147483665" r:id="rId12"/>
    <p:sldLayoutId id="2147483656" r:id="rId13"/>
    <p:sldLayoutId id="2147483657" r:id="rId14"/>
    <p:sldLayoutId id="2147483658" r:id="rId15"/>
    <p:sldLayoutId id="2147483659" r:id="rId16"/>
    <p:sldLayoutId id="2147483664" r:id="rId17"/>
    <p:sldLayoutId id="2147483666" r:id="rId18"/>
    <p:sldLayoutId id="2147483667" r:id="rId19"/>
    <p:sldLayoutId id="2147483668" r:id="rId2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50000"/>
          </a:schemeClr>
        </a:buClr>
        <a:buSzPct val="150000"/>
        <a:buFont typeface="Calibri" panose="020F050202020403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SzPct val="150000"/>
        <a:buFont typeface="Calibri" panose="020F050202020403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50000"/>
        <a:buFont typeface="Calibri" panose="020F050202020403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40000"/>
            <a:lumOff val="60000"/>
          </a:schemeClr>
        </a:buClr>
        <a:buSzPct val="150000"/>
        <a:buFont typeface="Calibri" panose="020F050202020403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50000"/>
        <a:buFont typeface="Calibri" panose="020F050202020403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41.png"/><Relationship Id="rId7" Type="http://schemas.openxmlformats.org/officeDocument/2006/relationships/image" Target="../media/image3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783080" y="2314344"/>
            <a:ext cx="8625840" cy="14589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MÔ HÌNH ROBOT PHÂN LOẠI HÀNG HOÁ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783080" y="1558089"/>
            <a:ext cx="8625840" cy="55122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ĐỒ ÁN CHUYÊN NGÀNH KỸ THUẬT MÁY TÍNH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930" y="221864"/>
            <a:ext cx="1014555" cy="922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3" y="367882"/>
            <a:ext cx="1907671" cy="6771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B296BD-C192-4602-A3B1-1219BA61AB38}"/>
              </a:ext>
            </a:extLst>
          </p:cNvPr>
          <p:cNvSpPr/>
          <p:nvPr/>
        </p:nvSpPr>
        <p:spPr>
          <a:xfrm>
            <a:off x="4246083" y="4099583"/>
            <a:ext cx="1250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GVHD:</a:t>
            </a:r>
          </a:p>
        </p:txBody>
      </p:sp>
      <p:sp>
        <p:nvSpPr>
          <p:cNvPr id="2" name="Rectangle 1"/>
          <p:cNvSpPr/>
          <p:nvPr/>
        </p:nvSpPr>
        <p:spPr>
          <a:xfrm>
            <a:off x="5496365" y="4099582"/>
            <a:ext cx="346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TS. PHẠM HOÀNG ANH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5D46A2-EAB6-479E-9BF8-A43C3D88DCA8}"/>
              </a:ext>
            </a:extLst>
          </p:cNvPr>
          <p:cNvSpPr/>
          <p:nvPr/>
        </p:nvSpPr>
        <p:spPr>
          <a:xfrm>
            <a:off x="5496365" y="4478343"/>
            <a:ext cx="346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THẦY PHẠM CÔNG THÁI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891EF0-0208-450F-BEB4-F28A9FBAE62E}"/>
              </a:ext>
            </a:extLst>
          </p:cNvPr>
          <p:cNvSpPr/>
          <p:nvPr/>
        </p:nvSpPr>
        <p:spPr>
          <a:xfrm>
            <a:off x="5496365" y="5020040"/>
            <a:ext cx="346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Tuấn</a:t>
            </a:r>
            <a:r>
              <a:rPr lang="en-US" dirty="0"/>
              <a:t> Vinh - 1915944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7DC577-9E12-4865-90B6-692F18FDFA4A}"/>
              </a:ext>
            </a:extLst>
          </p:cNvPr>
          <p:cNvSpPr/>
          <p:nvPr/>
        </p:nvSpPr>
        <p:spPr>
          <a:xfrm>
            <a:off x="4246083" y="5001236"/>
            <a:ext cx="1250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SVTH:</a:t>
            </a:r>
          </a:p>
        </p:txBody>
      </p:sp>
    </p:spTree>
    <p:extLst>
      <p:ext uri="{BB962C8B-B14F-4D97-AF65-F5344CB8AC3E}">
        <p14:creationId xmlns:p14="http://schemas.microsoft.com/office/powerpoint/2010/main" val="141768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Mục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tiêu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1581150" y="1138793"/>
            <a:ext cx="979170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rgbClr val="5B9BD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ghiên cứu, thiết kế và hiện thực một Robot phân loại sản phẩm và vận</a:t>
            </a:r>
            <a:r>
              <a:rPr lang="en-US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 sản phẩm đến khu vực được chỉ định thỏa mãn yêu cầu của Test case sau:</a:t>
            </a:r>
            <a:endParaRPr lang="en-US" b="1" dirty="0">
              <a:solidFill>
                <a:srgbClr val="5B9BD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74642-295E-4089-B2AD-A370EBBAF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31" y="1788685"/>
            <a:ext cx="4359599" cy="4359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D5CE8-3D2B-4276-9DF4-EF451D40BE34}"/>
              </a:ext>
            </a:extLst>
          </p:cNvPr>
          <p:cNvSpPr txBox="1"/>
          <p:nvPr/>
        </p:nvSpPr>
        <p:spPr>
          <a:xfrm>
            <a:off x="972693" y="1714076"/>
            <a:ext cx="197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Thông</a:t>
            </a:r>
            <a:r>
              <a:rPr lang="en-US" b="1" u="sng" dirty="0"/>
              <a:t> tin </a:t>
            </a:r>
            <a:r>
              <a:rPr lang="en-US" b="1" u="sng" dirty="0" err="1"/>
              <a:t>đầu</a:t>
            </a:r>
            <a:r>
              <a:rPr lang="en-US" b="1" u="sng" dirty="0"/>
              <a:t> </a:t>
            </a:r>
            <a:r>
              <a:rPr lang="en-US" b="1" u="sng" dirty="0" err="1"/>
              <a:t>vào</a:t>
            </a:r>
            <a:r>
              <a:rPr lang="en-US" b="1" u="sng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DE596-A712-4FD6-8A3B-174DBE1ED716}"/>
              </a:ext>
            </a:extLst>
          </p:cNvPr>
          <p:cNvSpPr txBox="1"/>
          <p:nvPr/>
        </p:nvSpPr>
        <p:spPr>
          <a:xfrm>
            <a:off x="972693" y="3288034"/>
            <a:ext cx="600918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Ba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khu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vực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dành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riêng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nhau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khu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vực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khu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vực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chứa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vuông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sắc</a:t>
            </a:r>
            <a:r>
              <a:rPr lang="en-US" sz="1600" dirty="0"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9AFCB0-F1F0-4C26-A007-7C0DA0545B99}"/>
              </a:ext>
            </a:extLst>
          </p:cNvPr>
          <p:cNvSpPr txBox="1"/>
          <p:nvPr/>
        </p:nvSpPr>
        <p:spPr>
          <a:xfrm>
            <a:off x="972692" y="4248114"/>
            <a:ext cx="600918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 đường kẻ được vẽ sẳn để Robot có thể lựa chọn tuyến đường đến các khu vực.</a:t>
            </a:r>
            <a:endParaRPr lang="en-US" sz="1600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882F80-5685-4129-8F95-46C75E25F17D}"/>
              </a:ext>
            </a:extLst>
          </p:cNvPr>
          <p:cNvSpPr txBox="1"/>
          <p:nvPr/>
        </p:nvSpPr>
        <p:spPr>
          <a:xfrm>
            <a:off x="972693" y="5208193"/>
            <a:ext cx="6009187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Khu vực khởi đầu và kết thúc. Nơi đây sẽ là nơi bắt đầu cũng như kết thúc chu trình làm việc của</a:t>
            </a:r>
            <a:r>
              <a:rPr lang="en-US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Robot. Trong thực tế thì đây có thể là trạm sạc pin cho Robot.</a:t>
            </a:r>
            <a:endParaRPr lang="en-US" sz="1600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2DF19-4A99-4D07-9A97-32182F1539F3}"/>
              </a:ext>
            </a:extLst>
          </p:cNvPr>
          <p:cNvSpPr txBox="1"/>
          <p:nvPr/>
        </p:nvSpPr>
        <p:spPr>
          <a:xfrm>
            <a:off x="972693" y="2327954"/>
            <a:ext cx="600918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Các sản phẩm được đặt trong khu vực Gathering. Các sản phẩm được tượng trưng bằng các khối vuông</a:t>
            </a:r>
            <a:r>
              <a:rPr lang="en-US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en-US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nhau</a:t>
            </a:r>
            <a:r>
              <a:rPr lang="en-US" sz="16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62E1FA0-7CA3-419A-8C7A-68B163D3A16F}"/>
              </a:ext>
            </a:extLst>
          </p:cNvPr>
          <p:cNvSpPr/>
          <p:nvPr/>
        </p:nvSpPr>
        <p:spPr>
          <a:xfrm>
            <a:off x="652044" y="2244085"/>
            <a:ext cx="240563" cy="3879126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6D308F1-5F82-4E35-81E4-68020619213E}"/>
              </a:ext>
            </a:extLst>
          </p:cNvPr>
          <p:cNvSpPr/>
          <p:nvPr/>
        </p:nvSpPr>
        <p:spPr>
          <a:xfrm flipH="1">
            <a:off x="7066860" y="2244085"/>
            <a:ext cx="237744" cy="3879126"/>
          </a:xfrm>
          <a:prstGeom prst="leftBrace">
            <a:avLst>
              <a:gd name="adj1" fmla="val 8333"/>
              <a:gd name="adj2" fmla="val 49234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B6B238D-E966-444C-9DB6-6DB6C032068D}"/>
              </a:ext>
            </a:extLst>
          </p:cNvPr>
          <p:cNvSpPr/>
          <p:nvPr/>
        </p:nvSpPr>
        <p:spPr>
          <a:xfrm flipV="1">
            <a:off x="1163193" y="1247085"/>
            <a:ext cx="417957" cy="28145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280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Mục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tiêu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1581150" y="1138793"/>
            <a:ext cx="979170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rgbClr val="5B9BD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ghiên cứu, thiết kế và hiện thực một Robot phân loại sản phẩm và vận</a:t>
            </a:r>
            <a:r>
              <a:rPr lang="en-US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 sản phẩm đến khu vực được chỉ định thỏa mãn yêu cầu của Test case sau:</a:t>
            </a:r>
            <a:endParaRPr lang="en-US" b="1" dirty="0">
              <a:solidFill>
                <a:srgbClr val="5B9BD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74642-295E-4089-B2AD-A370EBBAF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31" y="1788685"/>
            <a:ext cx="4359599" cy="4359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D5CE8-3D2B-4276-9DF4-EF451D40BE34}"/>
              </a:ext>
            </a:extLst>
          </p:cNvPr>
          <p:cNvSpPr txBox="1"/>
          <p:nvPr/>
        </p:nvSpPr>
        <p:spPr>
          <a:xfrm>
            <a:off x="972693" y="1714076"/>
            <a:ext cx="21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Kết</a:t>
            </a:r>
            <a:r>
              <a:rPr lang="en-US" b="1" u="sng" dirty="0"/>
              <a:t> </a:t>
            </a:r>
            <a:r>
              <a:rPr lang="en-US" b="1" u="sng" dirty="0" err="1"/>
              <a:t>quả</a:t>
            </a:r>
            <a:r>
              <a:rPr lang="en-US" b="1" u="sng" dirty="0"/>
              <a:t> </a:t>
            </a:r>
            <a:r>
              <a:rPr lang="en-US" b="1" u="sng" dirty="0" err="1"/>
              <a:t>mong</a:t>
            </a:r>
            <a:r>
              <a:rPr lang="en-US" b="1" u="sng" dirty="0"/>
              <a:t> </a:t>
            </a:r>
            <a:r>
              <a:rPr lang="en-US" b="1" u="sng" dirty="0" err="1"/>
              <a:t>muốn</a:t>
            </a:r>
            <a:r>
              <a:rPr lang="en-US" b="1" u="sng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DE596-A712-4FD6-8A3B-174DBE1ED716}"/>
              </a:ext>
            </a:extLst>
          </p:cNvPr>
          <p:cNvSpPr txBox="1"/>
          <p:nvPr/>
        </p:nvSpPr>
        <p:spPr>
          <a:xfrm>
            <a:off x="972693" y="3606717"/>
            <a:ext cx="60091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libri (Body)"/>
              </a:rPr>
              <a:t>Robot quay </a:t>
            </a:r>
            <a:r>
              <a:rPr lang="en-US" b="0" i="0" dirty="0" err="1">
                <a:effectLst/>
                <a:latin typeface="Calibri (Body)"/>
              </a:rPr>
              <a:t>trở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lại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khu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vực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xuất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phát</a:t>
            </a:r>
            <a:r>
              <a:rPr lang="en-US" b="0" i="0" dirty="0">
                <a:effectLst/>
                <a:latin typeface="Calibri (Body)"/>
              </a:rPr>
              <a:t>.</a:t>
            </a:r>
            <a:endParaRPr lang="en-US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2DF19-4A99-4D07-9A97-32182F1539F3}"/>
              </a:ext>
            </a:extLst>
          </p:cNvPr>
          <p:cNvSpPr txBox="1"/>
          <p:nvPr/>
        </p:nvSpPr>
        <p:spPr>
          <a:xfrm>
            <a:off x="972693" y="2327954"/>
            <a:ext cx="600918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b="0" i="0" dirty="0">
                <a:effectLst/>
                <a:latin typeface="Calibri (Body)"/>
              </a:rPr>
              <a:t>Các khối vuông trong khu vực Gathering được vận chuyển và đặt tại các khu vực tương ứng với màu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vi-VN" b="0" i="0" dirty="0">
                <a:effectLst/>
                <a:latin typeface="Calibri (Body)"/>
              </a:rPr>
              <a:t>sắc của từng khối vuông.</a:t>
            </a:r>
            <a:endParaRPr lang="en-US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62E1FA0-7CA3-419A-8C7A-68B163D3A16F}"/>
              </a:ext>
            </a:extLst>
          </p:cNvPr>
          <p:cNvSpPr/>
          <p:nvPr/>
        </p:nvSpPr>
        <p:spPr>
          <a:xfrm>
            <a:off x="652044" y="2244085"/>
            <a:ext cx="240563" cy="1823090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6D308F1-5F82-4E35-81E4-68020619213E}"/>
              </a:ext>
            </a:extLst>
          </p:cNvPr>
          <p:cNvSpPr/>
          <p:nvPr/>
        </p:nvSpPr>
        <p:spPr>
          <a:xfrm flipH="1">
            <a:off x="7066860" y="2244085"/>
            <a:ext cx="237744" cy="1823090"/>
          </a:xfrm>
          <a:prstGeom prst="leftBrace">
            <a:avLst>
              <a:gd name="adj1" fmla="val 8333"/>
              <a:gd name="adj2" fmla="val 49234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B6B238D-E966-444C-9DB6-6DB6C032068D}"/>
              </a:ext>
            </a:extLst>
          </p:cNvPr>
          <p:cNvSpPr/>
          <p:nvPr/>
        </p:nvSpPr>
        <p:spPr>
          <a:xfrm flipV="1">
            <a:off x="1163193" y="1247085"/>
            <a:ext cx="417957" cy="28145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5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Mục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tiêu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1581150" y="1138793"/>
            <a:ext cx="979170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rgbClr val="5B9BD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ghiên cứu, thiết kế và hiện thực một Robot phân loại sản phẩm và vận</a:t>
            </a:r>
            <a:r>
              <a:rPr lang="en-US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 sản phẩm đến khu vực được chỉ định thỏa mãn yêu cầu của Test case sau:</a:t>
            </a:r>
            <a:endParaRPr lang="en-US" b="1" dirty="0">
              <a:solidFill>
                <a:srgbClr val="5B9BD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74642-295E-4089-B2AD-A370EBBAF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31" y="1788685"/>
            <a:ext cx="4359599" cy="4359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D5CE8-3D2B-4276-9DF4-EF451D40BE34}"/>
              </a:ext>
            </a:extLst>
          </p:cNvPr>
          <p:cNvSpPr txBox="1"/>
          <p:nvPr/>
        </p:nvSpPr>
        <p:spPr>
          <a:xfrm>
            <a:off x="972693" y="171407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Các</a:t>
            </a:r>
            <a:r>
              <a:rPr lang="en-US" b="1" u="sng" dirty="0"/>
              <a:t> </a:t>
            </a:r>
            <a:r>
              <a:rPr lang="en-US" b="1" u="sng" dirty="0" err="1"/>
              <a:t>giới</a:t>
            </a:r>
            <a:r>
              <a:rPr lang="en-US" b="1" u="sng" dirty="0"/>
              <a:t> </a:t>
            </a:r>
            <a:r>
              <a:rPr lang="en-US" b="1" u="sng" dirty="0" err="1"/>
              <a:t>hạn</a:t>
            </a:r>
            <a:r>
              <a:rPr lang="en-US" b="1" u="sng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DE596-A712-4FD6-8A3B-174DBE1ED716}"/>
              </a:ext>
            </a:extLst>
          </p:cNvPr>
          <p:cNvSpPr txBox="1"/>
          <p:nvPr/>
        </p:nvSpPr>
        <p:spPr>
          <a:xfrm>
            <a:off x="972693" y="3027209"/>
            <a:ext cx="60091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 err="1">
                <a:effectLst/>
                <a:latin typeface="Calibri (Body)"/>
              </a:rPr>
              <a:t>Chỉ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có</a:t>
            </a:r>
            <a:r>
              <a:rPr lang="en-US" b="0" i="0" dirty="0">
                <a:effectLst/>
                <a:latin typeface="Calibri (Body)"/>
              </a:rPr>
              <a:t> 3 </a:t>
            </a:r>
            <a:r>
              <a:rPr lang="en-US" b="0" i="0" dirty="0" err="1">
                <a:effectLst/>
                <a:latin typeface="Calibri (Body)"/>
              </a:rPr>
              <a:t>loại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khối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vuông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là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Đỏ</a:t>
            </a:r>
            <a:r>
              <a:rPr lang="en-US" b="0" i="0" dirty="0">
                <a:effectLst/>
                <a:latin typeface="Calibri (Body)"/>
              </a:rPr>
              <a:t>, </a:t>
            </a:r>
            <a:r>
              <a:rPr lang="en-US" b="0" i="0" dirty="0" err="1">
                <a:effectLst/>
                <a:latin typeface="Calibri (Body)"/>
              </a:rPr>
              <a:t>Xanh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và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Vàng</a:t>
            </a:r>
            <a:endParaRPr lang="en-US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D2DF19-4A99-4D07-9A97-32182F1539F3}"/>
                  </a:ext>
                </a:extLst>
              </p:cNvPr>
              <p:cNvSpPr txBox="1"/>
              <p:nvPr/>
            </p:nvSpPr>
            <p:spPr>
              <a:xfrm>
                <a:off x="972693" y="2327954"/>
                <a:ext cx="6009187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b="0" i="0" dirty="0">
                    <a:effectLst/>
                    <a:latin typeface="Calibri (Body)"/>
                  </a:rPr>
                  <a:t>0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Số</a:t>
                </a:r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lượng</a:t>
                </a:r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khối</a:t>
                </a:r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vuông</a:t>
                </a:r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Gathering area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</m:oMath>
                </a14:m>
                <a:r>
                  <a:rPr lang="en-US" dirty="0">
                    <a:latin typeface="Calibri (Body)"/>
                    <a:ea typeface="Calibri" panose="020F0502020204030204" pitchFamily="34" charset="0"/>
                    <a:cs typeface="Calibri" panose="020F0502020204030204" pitchFamily="34" charset="0"/>
                  </a:rPr>
                  <a:t> 6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D2DF19-4A99-4D07-9A97-32182F153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93" y="2327954"/>
                <a:ext cx="6009187" cy="369332"/>
              </a:xfrm>
              <a:prstGeom prst="rect">
                <a:avLst/>
              </a:prstGeom>
              <a:blipFill>
                <a:blip r:embed="rId4"/>
                <a:stretch>
                  <a:fillRect l="-810" t="-793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262E1FA0-7CA3-419A-8C7A-68B163D3A16F}"/>
              </a:ext>
            </a:extLst>
          </p:cNvPr>
          <p:cNvSpPr/>
          <p:nvPr/>
        </p:nvSpPr>
        <p:spPr>
          <a:xfrm>
            <a:off x="652044" y="2244085"/>
            <a:ext cx="240563" cy="1184915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6D308F1-5F82-4E35-81E4-68020619213E}"/>
              </a:ext>
            </a:extLst>
          </p:cNvPr>
          <p:cNvSpPr/>
          <p:nvPr/>
        </p:nvSpPr>
        <p:spPr>
          <a:xfrm flipH="1">
            <a:off x="7066860" y="2244085"/>
            <a:ext cx="237744" cy="1184915"/>
          </a:xfrm>
          <a:prstGeom prst="leftBrace">
            <a:avLst>
              <a:gd name="adj1" fmla="val 8333"/>
              <a:gd name="adj2" fmla="val 49234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B6B238D-E966-444C-9DB6-6DB6C032068D}"/>
              </a:ext>
            </a:extLst>
          </p:cNvPr>
          <p:cNvSpPr/>
          <p:nvPr/>
        </p:nvSpPr>
        <p:spPr>
          <a:xfrm flipV="1">
            <a:off x="1163193" y="1247085"/>
            <a:ext cx="417957" cy="28145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992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4.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neural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chập</a:t>
            </a:r>
            <a:r>
              <a:rPr lang="en-US" dirty="0"/>
              <a:t> (Convolutional Neural Network)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Object Detection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4891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7EF97-EA9C-4C72-BC87-AC998AA87752}"/>
              </a:ext>
            </a:extLst>
          </p:cNvPr>
          <p:cNvSpPr txBox="1"/>
          <p:nvPr/>
        </p:nvSpPr>
        <p:spPr>
          <a:xfrm>
            <a:off x="907444" y="1264052"/>
            <a:ext cx="618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B9BD5"/>
                </a:solidFill>
              </a:rPr>
              <a:t>Convolutional Neural Network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7DA4FB-3057-47CA-95FD-1498EC790A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487" y="2391772"/>
            <a:ext cx="6608087" cy="35371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4FC6DBD-5E99-49C8-B1A7-E95D58253D29}"/>
              </a:ext>
            </a:extLst>
          </p:cNvPr>
          <p:cNvSpPr txBox="1"/>
          <p:nvPr/>
        </p:nvSpPr>
        <p:spPr>
          <a:xfrm>
            <a:off x="907444" y="1748341"/>
            <a:ext cx="8610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ra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ANN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lưới</a:t>
            </a:r>
            <a:r>
              <a:rPr lang="en-US" dirty="0"/>
              <a:t>,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4760DD-A708-4CD3-9FC7-46C1F845BEA5}"/>
              </a:ext>
            </a:extLst>
          </p:cNvPr>
          <p:cNvSpPr txBox="1"/>
          <p:nvPr/>
        </p:nvSpPr>
        <p:spPr>
          <a:xfrm>
            <a:off x="907444" y="2589614"/>
            <a:ext cx="3362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ANN Full-Connected.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8446DB-D67E-42D9-99CD-F22502629AA8}"/>
              </a:ext>
            </a:extLst>
          </p:cNvPr>
          <p:cNvSpPr txBox="1"/>
          <p:nvPr/>
        </p:nvSpPr>
        <p:spPr>
          <a:xfrm>
            <a:off x="907444" y="3429000"/>
            <a:ext cx="43240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chập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pixel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kernel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ra </a:t>
            </a:r>
            <a:r>
              <a:rPr lang="en-US" dirty="0" err="1"/>
              <a:t>các</a:t>
            </a:r>
            <a:r>
              <a:rPr lang="en-US" dirty="0"/>
              <a:t> feature map.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flattended</a:t>
            </a:r>
            <a:r>
              <a:rPr lang="en-US" dirty="0"/>
              <a:t> feature map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neural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464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1F78F-9CC7-47C6-A827-A2253D5D7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851" y="1893838"/>
            <a:ext cx="5260886" cy="3535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00D30-1F67-4931-B7F1-FBF92A70B45B}"/>
              </a:ext>
            </a:extLst>
          </p:cNvPr>
          <p:cNvSpPr txBox="1"/>
          <p:nvPr/>
        </p:nvSpPr>
        <p:spPr>
          <a:xfrm>
            <a:off x="957263" y="1949987"/>
            <a:ext cx="4912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Computer vision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neural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DB4A0D-EA85-45D0-8DBB-4B2DF49B31CB}"/>
              </a:ext>
            </a:extLst>
          </p:cNvPr>
          <p:cNvSpPr txBox="1"/>
          <p:nvPr/>
        </p:nvSpPr>
        <p:spPr>
          <a:xfrm>
            <a:off x="957263" y="2689685"/>
            <a:ext cx="4912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Object Detection, input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output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2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5DAE5C-CA1D-40BE-B945-FDCACAD37F84}"/>
              </a:ext>
            </a:extLst>
          </p:cNvPr>
          <p:cNvSpPr txBox="1"/>
          <p:nvPr/>
        </p:nvSpPr>
        <p:spPr>
          <a:xfrm>
            <a:off x="2386136" y="3661544"/>
            <a:ext cx="3483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bounding box (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) </a:t>
            </a:r>
            <a:r>
              <a:rPr lang="en-US" dirty="0" err="1"/>
              <a:t>quanh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D3818D-1DB1-40EE-856E-20A421C63A3B}"/>
              </a:ext>
            </a:extLst>
          </p:cNvPr>
          <p:cNvSpPr txBox="1"/>
          <p:nvPr/>
        </p:nvSpPr>
        <p:spPr>
          <a:xfrm>
            <a:off x="2386136" y="4419317"/>
            <a:ext cx="3483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bounding box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đấy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bao </a:t>
            </a:r>
            <a:r>
              <a:rPr lang="en-US" dirty="0" err="1"/>
              <a:t>nhiêu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trăm</a:t>
            </a:r>
            <a:r>
              <a:rPr lang="en-US" dirty="0"/>
              <a:t> </a:t>
            </a:r>
            <a:r>
              <a:rPr lang="en-US" dirty="0" err="1"/>
              <a:t>chắc</a:t>
            </a:r>
            <a:r>
              <a:rPr lang="en-US" dirty="0"/>
              <a:t> </a:t>
            </a:r>
            <a:r>
              <a:rPr lang="en-US" dirty="0" err="1"/>
              <a:t>chắn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2ED59-9E8D-40F9-A30C-6493A9945D85}"/>
              </a:ext>
            </a:extLst>
          </p:cNvPr>
          <p:cNvSpPr txBox="1"/>
          <p:nvPr/>
        </p:nvSpPr>
        <p:spPr>
          <a:xfrm>
            <a:off x="1967430" y="3661544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F4E79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59BE14-F19B-41CD-A6F2-538C3A0FDC42}"/>
              </a:ext>
            </a:extLst>
          </p:cNvPr>
          <p:cNvSpPr txBox="1"/>
          <p:nvPr/>
        </p:nvSpPr>
        <p:spPr>
          <a:xfrm>
            <a:off x="1967430" y="455781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F4E79"/>
                </a:solidFill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7EF97-EA9C-4C72-BC87-AC998AA87752}"/>
              </a:ext>
            </a:extLst>
          </p:cNvPr>
          <p:cNvSpPr txBox="1"/>
          <p:nvPr/>
        </p:nvSpPr>
        <p:spPr>
          <a:xfrm>
            <a:off x="907444" y="1264052"/>
            <a:ext cx="618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B9BD5"/>
                </a:solidFill>
              </a:rPr>
              <a:t>Computer Vision </a:t>
            </a:r>
            <a:r>
              <a:rPr lang="en-US" sz="2400" b="1" dirty="0" err="1">
                <a:solidFill>
                  <a:srgbClr val="5B9BD5"/>
                </a:solidFill>
              </a:rPr>
              <a:t>và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bài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toán</a:t>
            </a:r>
            <a:r>
              <a:rPr lang="en-US" sz="2400" b="1" dirty="0">
                <a:solidFill>
                  <a:srgbClr val="5B9BD5"/>
                </a:solidFill>
              </a:rPr>
              <a:t>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455426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7EF97-EA9C-4C72-BC87-AC998AA87752}"/>
              </a:ext>
            </a:extLst>
          </p:cNvPr>
          <p:cNvSpPr txBox="1"/>
          <p:nvPr/>
        </p:nvSpPr>
        <p:spPr>
          <a:xfrm>
            <a:off x="907444" y="1264052"/>
            <a:ext cx="618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B9BD5"/>
                </a:solidFill>
              </a:rPr>
              <a:t>Computer Vision </a:t>
            </a:r>
            <a:r>
              <a:rPr lang="en-US" sz="2400" b="1" dirty="0" err="1">
                <a:solidFill>
                  <a:srgbClr val="5B9BD5"/>
                </a:solidFill>
              </a:rPr>
              <a:t>và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bài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toán</a:t>
            </a:r>
            <a:r>
              <a:rPr lang="en-US" sz="2400" b="1" dirty="0">
                <a:solidFill>
                  <a:srgbClr val="5B9BD5"/>
                </a:solidFill>
              </a:rPr>
              <a:t> Object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0FFE1-4EC9-421E-B50C-FE93E021DB1C}"/>
              </a:ext>
            </a:extLst>
          </p:cNvPr>
          <p:cNvSpPr txBox="1"/>
          <p:nvPr/>
        </p:nvSpPr>
        <p:spPr>
          <a:xfrm>
            <a:off x="1054706" y="3081361"/>
            <a:ext cx="1828800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Bounding 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D5704-A8BB-499E-96A3-ADC122C5DF07}"/>
              </a:ext>
            </a:extLst>
          </p:cNvPr>
          <p:cNvSpPr txBox="1"/>
          <p:nvPr/>
        </p:nvSpPr>
        <p:spPr>
          <a:xfrm>
            <a:off x="3524647" y="1849541"/>
            <a:ext cx="178117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Selective 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40052E-573E-4373-A2C9-1B7ECD067FF8}"/>
              </a:ext>
            </a:extLst>
          </p:cNvPr>
          <p:cNvSpPr txBox="1"/>
          <p:nvPr/>
        </p:nvSpPr>
        <p:spPr>
          <a:xfrm>
            <a:off x="3685978" y="2204198"/>
            <a:ext cx="6400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0" i="0" dirty="0">
                <a:effectLst/>
                <a:latin typeface="Calibri (Body)"/>
              </a:rPr>
              <a:t>Selective Search dựa trên việc tính toán việc nhóm </a:t>
            </a:r>
            <a:r>
              <a:rPr lang="en-US" b="0" i="0" dirty="0" err="1">
                <a:effectLst/>
                <a:latin typeface="Calibri (Body)"/>
              </a:rPr>
              <a:t>các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en-US" b="0" i="0" dirty="0" err="1">
                <a:effectLst/>
                <a:latin typeface="Calibri (Body)"/>
              </a:rPr>
              <a:t>khu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vi-VN" b="0" i="0" dirty="0">
                <a:effectLst/>
                <a:latin typeface="Calibri (Body)"/>
              </a:rPr>
              <a:t>tương tự theo cấp bậc dựa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vi-VN" b="0" i="0" dirty="0">
                <a:effectLst/>
                <a:latin typeface="Calibri (Body)"/>
              </a:rPr>
              <a:t>trên sự tương thích về màu sắc, kết cấu, kích thước và hình dạng</a:t>
            </a:r>
            <a:r>
              <a:rPr lang="en-US" b="0" i="0" dirty="0">
                <a:effectLst/>
                <a:latin typeface="Calibri (Body)"/>
              </a:rPr>
              <a:t>.</a:t>
            </a:r>
            <a:endParaRPr lang="en-US" dirty="0">
              <a:latin typeface="Calibri (Body)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6FDC7D-FC8D-483B-8BA7-1BA432E53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978" y="3127528"/>
            <a:ext cx="4604587" cy="1782633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C6A1FE0E-86DD-45EB-B567-8BA731521197}"/>
              </a:ext>
            </a:extLst>
          </p:cNvPr>
          <p:cNvSpPr/>
          <p:nvPr/>
        </p:nvSpPr>
        <p:spPr>
          <a:xfrm>
            <a:off x="3037191" y="1725717"/>
            <a:ext cx="333769" cy="46578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9B965-C161-45CB-9A96-3ADFA1969BA3}"/>
              </a:ext>
            </a:extLst>
          </p:cNvPr>
          <p:cNvSpPr txBox="1"/>
          <p:nvPr/>
        </p:nvSpPr>
        <p:spPr>
          <a:xfrm>
            <a:off x="3685978" y="5092867"/>
            <a:ext cx="372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3358F-90A1-4F72-890E-BB7C5F250548}"/>
              </a:ext>
            </a:extLst>
          </p:cNvPr>
          <p:cNvSpPr txBox="1"/>
          <p:nvPr/>
        </p:nvSpPr>
        <p:spPr>
          <a:xfrm>
            <a:off x="4049174" y="5462200"/>
            <a:ext cx="1517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/>
              <a:t>R-CNN</a:t>
            </a:r>
          </a:p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/>
              <a:t>Fast R-CNN</a:t>
            </a:r>
          </a:p>
        </p:txBody>
      </p:sp>
    </p:spTree>
    <p:extLst>
      <p:ext uri="{BB962C8B-B14F-4D97-AF65-F5344CB8AC3E}">
        <p14:creationId xmlns:p14="http://schemas.microsoft.com/office/powerpoint/2010/main" val="106393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7EF97-EA9C-4C72-BC87-AC998AA87752}"/>
              </a:ext>
            </a:extLst>
          </p:cNvPr>
          <p:cNvSpPr txBox="1"/>
          <p:nvPr/>
        </p:nvSpPr>
        <p:spPr>
          <a:xfrm>
            <a:off x="907444" y="1264052"/>
            <a:ext cx="618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B9BD5"/>
                </a:solidFill>
              </a:rPr>
              <a:t>Computer Vision </a:t>
            </a:r>
            <a:r>
              <a:rPr lang="en-US" sz="2400" b="1" dirty="0" err="1">
                <a:solidFill>
                  <a:srgbClr val="5B9BD5"/>
                </a:solidFill>
              </a:rPr>
              <a:t>và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bài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toán</a:t>
            </a:r>
            <a:r>
              <a:rPr lang="en-US" sz="2400" b="1" dirty="0">
                <a:solidFill>
                  <a:srgbClr val="5B9BD5"/>
                </a:solidFill>
              </a:rPr>
              <a:t> Object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0FFE1-4EC9-421E-B50C-FE93E021DB1C}"/>
              </a:ext>
            </a:extLst>
          </p:cNvPr>
          <p:cNvSpPr txBox="1"/>
          <p:nvPr/>
        </p:nvSpPr>
        <p:spPr>
          <a:xfrm>
            <a:off x="1054706" y="3081361"/>
            <a:ext cx="1828800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Bounding 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D5704-A8BB-499E-96A3-ADC122C5DF07}"/>
              </a:ext>
            </a:extLst>
          </p:cNvPr>
          <p:cNvSpPr txBox="1"/>
          <p:nvPr/>
        </p:nvSpPr>
        <p:spPr>
          <a:xfrm>
            <a:off x="3524647" y="1849541"/>
            <a:ext cx="313332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Mạng</a:t>
            </a:r>
            <a:r>
              <a:rPr lang="en-US" dirty="0"/>
              <a:t> Region Proposal Network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40052E-573E-4373-A2C9-1B7ECD067FF8}"/>
              </a:ext>
            </a:extLst>
          </p:cNvPr>
          <p:cNvSpPr txBox="1"/>
          <p:nvPr/>
        </p:nvSpPr>
        <p:spPr>
          <a:xfrm>
            <a:off x="3685978" y="2342697"/>
            <a:ext cx="31333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0" i="0" dirty="0">
                <a:effectLst/>
                <a:latin typeface="Calibri (Body)"/>
              </a:rPr>
              <a:t>Đầu tiên cả bức ảnh được cho qua pre-trained model để lấy feature map. Sau đó feature map được dung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vi-VN" b="0" i="0" dirty="0">
                <a:effectLst/>
                <a:latin typeface="Calibri (Body)"/>
              </a:rPr>
              <a:t>cho Region Proposal Network để lấy</a:t>
            </a:r>
            <a:r>
              <a:rPr lang="en-US" b="0" i="0" dirty="0">
                <a:effectLst/>
                <a:latin typeface="Calibri (Body)"/>
              </a:rPr>
              <a:t> </a:t>
            </a:r>
            <a:r>
              <a:rPr lang="vi-VN" b="0" i="0" dirty="0">
                <a:effectLst/>
                <a:latin typeface="Calibri (Body)"/>
              </a:rPr>
              <a:t>được các region proposal. </a:t>
            </a:r>
            <a:endParaRPr lang="en-US" dirty="0">
              <a:latin typeface="Calibri (Body)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C6A1FE0E-86DD-45EB-B567-8BA731521197}"/>
              </a:ext>
            </a:extLst>
          </p:cNvPr>
          <p:cNvSpPr/>
          <p:nvPr/>
        </p:nvSpPr>
        <p:spPr>
          <a:xfrm>
            <a:off x="3037191" y="1725717"/>
            <a:ext cx="333769" cy="46578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9B965-C161-45CB-9A96-3ADFA1969BA3}"/>
              </a:ext>
            </a:extLst>
          </p:cNvPr>
          <p:cNvSpPr txBox="1"/>
          <p:nvPr/>
        </p:nvSpPr>
        <p:spPr>
          <a:xfrm>
            <a:off x="3685978" y="4263830"/>
            <a:ext cx="2971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3358F-90A1-4F72-890E-BB7C5F250548}"/>
              </a:ext>
            </a:extLst>
          </p:cNvPr>
          <p:cNvSpPr txBox="1"/>
          <p:nvPr/>
        </p:nvSpPr>
        <p:spPr>
          <a:xfrm>
            <a:off x="4000897" y="5010571"/>
            <a:ext cx="173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/>
              <a:t>Faster R-CNN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B07B4-38C6-45E8-A07B-D4ED02FA6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993" y="2342697"/>
            <a:ext cx="4553031" cy="37410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5682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kiến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7EF97-EA9C-4C72-BC87-AC998AA87752}"/>
              </a:ext>
            </a:extLst>
          </p:cNvPr>
          <p:cNvSpPr txBox="1"/>
          <p:nvPr/>
        </p:nvSpPr>
        <p:spPr>
          <a:xfrm>
            <a:off x="907444" y="1264052"/>
            <a:ext cx="618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B9BD5"/>
                </a:solidFill>
              </a:rPr>
              <a:t>Computer Vision </a:t>
            </a:r>
            <a:r>
              <a:rPr lang="en-US" sz="2400" b="1" dirty="0" err="1">
                <a:solidFill>
                  <a:srgbClr val="5B9BD5"/>
                </a:solidFill>
              </a:rPr>
              <a:t>và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bài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toán</a:t>
            </a:r>
            <a:r>
              <a:rPr lang="en-US" sz="2400" b="1" dirty="0">
                <a:solidFill>
                  <a:srgbClr val="5B9BD5"/>
                </a:solidFill>
              </a:rPr>
              <a:t> Object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0FFE1-4EC9-421E-B50C-FE93E021DB1C}"/>
              </a:ext>
            </a:extLst>
          </p:cNvPr>
          <p:cNvSpPr txBox="1"/>
          <p:nvPr/>
        </p:nvSpPr>
        <p:spPr>
          <a:xfrm>
            <a:off x="1054706" y="3081361"/>
            <a:ext cx="1828800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Bounding 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D5704-A8BB-499E-96A3-ADC122C5DF07}"/>
              </a:ext>
            </a:extLst>
          </p:cNvPr>
          <p:cNvSpPr txBox="1"/>
          <p:nvPr/>
        </p:nvSpPr>
        <p:spPr>
          <a:xfrm>
            <a:off x="3524647" y="1849541"/>
            <a:ext cx="164742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Sliding window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40052E-573E-4373-A2C9-1B7ECD067FF8}"/>
              </a:ext>
            </a:extLst>
          </p:cNvPr>
          <p:cNvSpPr txBox="1"/>
          <p:nvPr/>
        </p:nvSpPr>
        <p:spPr>
          <a:xfrm>
            <a:off x="3685978" y="2342697"/>
            <a:ext cx="29593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Sliding window </a:t>
            </a:r>
            <a:r>
              <a:rPr lang="vi-VN" dirty="0">
                <a:latin typeface="Calibri (Body)"/>
              </a:rPr>
              <a:t>chia hình ảnh thành các ô lưới nhỏ (grid cells). Mỗi ô lưới dự đoán một số lượng lớp (class) và</a:t>
            </a:r>
            <a:r>
              <a:rPr lang="en-US" dirty="0">
                <a:latin typeface="Calibri (Body)"/>
              </a:rPr>
              <a:t> </a:t>
            </a:r>
            <a:r>
              <a:rPr lang="vi-VN" dirty="0">
                <a:latin typeface="Calibri (Body)"/>
              </a:rPr>
              <a:t>bounding box cho các đối</a:t>
            </a:r>
            <a:r>
              <a:rPr lang="en-US" dirty="0">
                <a:latin typeface="Calibri (Body)"/>
              </a:rPr>
              <a:t> </a:t>
            </a:r>
            <a:r>
              <a:rPr lang="vi-VN" dirty="0">
                <a:latin typeface="Calibri (Body)"/>
              </a:rPr>
              <a:t>tượng có thể xuất hiện trong ô lưới đó.</a:t>
            </a:r>
            <a:endParaRPr lang="en-US" dirty="0">
              <a:latin typeface="Calibri (Body)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C6A1FE0E-86DD-45EB-B567-8BA731521197}"/>
              </a:ext>
            </a:extLst>
          </p:cNvPr>
          <p:cNvSpPr/>
          <p:nvPr/>
        </p:nvSpPr>
        <p:spPr>
          <a:xfrm>
            <a:off x="3037191" y="1725717"/>
            <a:ext cx="333769" cy="46578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9B965-C161-45CB-9A96-3ADFA1969BA3}"/>
              </a:ext>
            </a:extLst>
          </p:cNvPr>
          <p:cNvSpPr txBox="1"/>
          <p:nvPr/>
        </p:nvSpPr>
        <p:spPr>
          <a:xfrm>
            <a:off x="3686076" y="4586995"/>
            <a:ext cx="2971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3358F-90A1-4F72-890E-BB7C5F250548}"/>
              </a:ext>
            </a:extLst>
          </p:cNvPr>
          <p:cNvSpPr txBox="1"/>
          <p:nvPr/>
        </p:nvSpPr>
        <p:spPr>
          <a:xfrm>
            <a:off x="4000995" y="5333736"/>
            <a:ext cx="173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/>
              <a:t>YOLO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83B39D-8807-423B-B3CC-9EF2C9B6E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60" y="2341460"/>
            <a:ext cx="5040322" cy="318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90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5. </a:t>
            </a:r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r>
              <a:rPr lang="en-US" dirty="0">
                <a:latin typeface="+mn-lt"/>
              </a:rPr>
              <a:t>	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3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54787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CÁC NỘI DUNG CHÍNH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28E88F5-4221-42FD-B324-0D46A0945C05}"/>
              </a:ext>
            </a:extLst>
          </p:cNvPr>
          <p:cNvGrpSpPr/>
          <p:nvPr/>
        </p:nvGrpSpPr>
        <p:grpSpPr>
          <a:xfrm>
            <a:off x="1906809" y="2203572"/>
            <a:ext cx="9256093" cy="2780990"/>
            <a:chOff x="2216727" y="2290501"/>
            <a:chExt cx="9256093" cy="278099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F15D436-1969-4C43-B2F9-77BEFC936E84}"/>
                </a:ext>
              </a:extLst>
            </p:cNvPr>
            <p:cNvSpPr txBox="1"/>
            <p:nvPr/>
          </p:nvSpPr>
          <p:spPr>
            <a:xfrm>
              <a:off x="2429348" y="2290501"/>
              <a:ext cx="2351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1. </a:t>
              </a:r>
              <a:r>
                <a:rPr lang="en-US" sz="3200" b="1" dirty="0" err="1">
                  <a:solidFill>
                    <a:srgbClr val="1F4E79"/>
                  </a:solidFill>
                </a:rPr>
                <a:t>Tổng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quan</a:t>
              </a:r>
              <a:endParaRPr lang="en-US" sz="3200" b="1" dirty="0">
                <a:solidFill>
                  <a:srgbClr val="1F4E79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88E402-07F8-405F-9770-A04AF1A95938}"/>
                </a:ext>
              </a:extLst>
            </p:cNvPr>
            <p:cNvSpPr txBox="1"/>
            <p:nvPr/>
          </p:nvSpPr>
          <p:spPr>
            <a:xfrm>
              <a:off x="2429348" y="3380096"/>
              <a:ext cx="33689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2. </a:t>
              </a:r>
              <a:r>
                <a:rPr lang="en-US" sz="3200" b="1" dirty="0" err="1">
                  <a:solidFill>
                    <a:srgbClr val="1F4E79"/>
                  </a:solidFill>
                </a:rPr>
                <a:t>Giới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thiệu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đề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tài</a:t>
              </a:r>
              <a:endParaRPr lang="en-US" sz="3200" b="1" dirty="0">
                <a:solidFill>
                  <a:srgbClr val="1F4E79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D6EE07-2D51-4F6F-B411-688DDA080141}"/>
                </a:ext>
              </a:extLst>
            </p:cNvPr>
            <p:cNvSpPr txBox="1"/>
            <p:nvPr/>
          </p:nvSpPr>
          <p:spPr>
            <a:xfrm>
              <a:off x="2429348" y="4469691"/>
              <a:ext cx="21082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3. </a:t>
              </a:r>
              <a:r>
                <a:rPr lang="en-US" sz="3200" b="1" dirty="0" err="1">
                  <a:solidFill>
                    <a:srgbClr val="1F4E79"/>
                  </a:solidFill>
                </a:rPr>
                <a:t>Mục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tiêu</a:t>
              </a:r>
              <a:endParaRPr lang="en-US" sz="3200" b="1" dirty="0">
                <a:solidFill>
                  <a:srgbClr val="1F4E79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57FD39-EF40-4F7D-BA5D-6A7F24321DB9}"/>
                </a:ext>
              </a:extLst>
            </p:cNvPr>
            <p:cNvSpPr txBox="1"/>
            <p:nvPr/>
          </p:nvSpPr>
          <p:spPr>
            <a:xfrm>
              <a:off x="6659708" y="2307526"/>
              <a:ext cx="39148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4. </a:t>
              </a:r>
              <a:r>
                <a:rPr lang="en-US" sz="3200" b="1" dirty="0" err="1">
                  <a:solidFill>
                    <a:srgbClr val="1F4E79"/>
                  </a:solidFill>
                </a:rPr>
                <a:t>Kiến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thức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liên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quan</a:t>
              </a:r>
              <a:endParaRPr lang="en-US" sz="3200" b="1" dirty="0">
                <a:solidFill>
                  <a:srgbClr val="1F4E79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DC5F86-379A-4823-A83E-656527FDBB99}"/>
                </a:ext>
              </a:extLst>
            </p:cNvPr>
            <p:cNvSpPr txBox="1"/>
            <p:nvPr/>
          </p:nvSpPr>
          <p:spPr>
            <a:xfrm>
              <a:off x="6659708" y="3397121"/>
              <a:ext cx="35479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5. </a:t>
              </a:r>
              <a:r>
                <a:rPr lang="en-US" sz="3200" b="1" dirty="0" err="1">
                  <a:solidFill>
                    <a:srgbClr val="1F4E79"/>
                  </a:solidFill>
                </a:rPr>
                <a:t>Đề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xuất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giải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pháp</a:t>
              </a:r>
              <a:endParaRPr lang="en-US" sz="3200" b="1" dirty="0">
                <a:solidFill>
                  <a:srgbClr val="1F4E79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80517E-F433-4C0D-9408-27E8E6F984A4}"/>
                </a:ext>
              </a:extLst>
            </p:cNvPr>
            <p:cNvSpPr txBox="1"/>
            <p:nvPr/>
          </p:nvSpPr>
          <p:spPr>
            <a:xfrm>
              <a:off x="6659708" y="4486716"/>
              <a:ext cx="48131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1F4E79"/>
                  </a:solidFill>
                </a:rPr>
                <a:t>6. </a:t>
              </a:r>
              <a:r>
                <a:rPr lang="en-US" sz="3200" b="1" dirty="0" err="1">
                  <a:solidFill>
                    <a:srgbClr val="1F4E79"/>
                  </a:solidFill>
                </a:rPr>
                <a:t>Kế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hoạch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cho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giai</a:t>
              </a:r>
              <a:r>
                <a:rPr lang="en-US" sz="3200" b="1" dirty="0">
                  <a:solidFill>
                    <a:srgbClr val="1F4E79"/>
                  </a:solidFill>
                </a:rPr>
                <a:t> </a:t>
              </a:r>
              <a:r>
                <a:rPr lang="en-US" sz="3200" b="1" dirty="0" err="1">
                  <a:solidFill>
                    <a:srgbClr val="1F4E79"/>
                  </a:solidFill>
                </a:rPr>
                <a:t>đoạn</a:t>
              </a:r>
              <a:r>
                <a:rPr lang="en-US" sz="3200" b="1" dirty="0">
                  <a:solidFill>
                    <a:srgbClr val="1F4E79"/>
                  </a:solidFill>
                </a:rPr>
                <a:t> 2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B7C3F72-9ADE-48A2-8F82-7884AC14CE22}"/>
                </a:ext>
              </a:extLst>
            </p:cNvPr>
            <p:cNvCxnSpPr>
              <a:cxnSpLocks/>
            </p:cNvCxnSpPr>
            <p:nvPr/>
          </p:nvCxnSpPr>
          <p:spPr>
            <a:xfrm>
              <a:off x="2216727" y="2539999"/>
              <a:ext cx="0" cy="2189019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sysDash"/>
              <a:round/>
              <a:headEnd type="oval" w="med" len="med"/>
              <a:tailEnd type="diamond" w="sm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814D8FC-C6AF-4AF7-B3F2-83B199A8DFCC}"/>
                </a:ext>
              </a:extLst>
            </p:cNvPr>
            <p:cNvCxnSpPr>
              <a:cxnSpLocks/>
            </p:cNvCxnSpPr>
            <p:nvPr/>
          </p:nvCxnSpPr>
          <p:spPr>
            <a:xfrm>
              <a:off x="6447086" y="2569136"/>
              <a:ext cx="0" cy="2250798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sysDash"/>
              <a:round/>
              <a:headEnd type="diamond" w="med" len="med"/>
              <a:tailEnd type="arrow" w="sm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9786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E1CE274-5AF8-4597-8568-424E0AB62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BFA151-D10A-4856-99B7-01F12CD15485}"/>
              </a:ext>
            </a:extLst>
          </p:cNvPr>
          <p:cNvSpPr txBox="1"/>
          <p:nvPr/>
        </p:nvSpPr>
        <p:spPr>
          <a:xfrm>
            <a:off x="3996643" y="1593530"/>
            <a:ext cx="4198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Nhiệm</a:t>
            </a:r>
            <a:r>
              <a:rPr lang="en-US" sz="2800" b="1" dirty="0"/>
              <a:t> </a:t>
            </a:r>
            <a:r>
              <a:rPr lang="en-US" sz="2800" b="1" dirty="0" err="1"/>
              <a:t>vụ</a:t>
            </a:r>
            <a:r>
              <a:rPr lang="en-US" sz="2800" b="1" dirty="0"/>
              <a:t> </a:t>
            </a:r>
            <a:r>
              <a:rPr lang="en-US" sz="2800" b="1" dirty="0" err="1"/>
              <a:t>chính</a:t>
            </a:r>
            <a:r>
              <a:rPr lang="en-US" sz="2800" b="1" dirty="0"/>
              <a:t> </a:t>
            </a:r>
            <a:r>
              <a:rPr lang="en-US" sz="2800" b="1" dirty="0" err="1"/>
              <a:t>của</a:t>
            </a:r>
            <a:r>
              <a:rPr lang="en-US" sz="2800" b="1" dirty="0"/>
              <a:t> Robot: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D0B061-7B03-4AC3-9A9D-E9BB43EF49FE}"/>
              </a:ext>
            </a:extLst>
          </p:cNvPr>
          <p:cNvGrpSpPr/>
          <p:nvPr/>
        </p:nvGrpSpPr>
        <p:grpSpPr>
          <a:xfrm>
            <a:off x="2590341" y="2405031"/>
            <a:ext cx="7011317" cy="2859439"/>
            <a:chOff x="2572547" y="2825971"/>
            <a:chExt cx="7011317" cy="285943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F4432D6-26C0-4364-A065-A442628039EE}"/>
                </a:ext>
              </a:extLst>
            </p:cNvPr>
            <p:cNvGrpSpPr/>
            <p:nvPr/>
          </p:nvGrpSpPr>
          <p:grpSpPr>
            <a:xfrm>
              <a:off x="2572547" y="2827844"/>
              <a:ext cx="2249424" cy="2857566"/>
              <a:chOff x="2572547" y="2827844"/>
              <a:chExt cx="2249424" cy="2857566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ED478C3-FD30-4F7E-8F48-31DD26168CDC}"/>
                  </a:ext>
                </a:extLst>
              </p:cNvPr>
              <p:cNvSpPr/>
              <p:nvPr/>
            </p:nvSpPr>
            <p:spPr>
              <a:xfrm>
                <a:off x="2572547" y="3435986"/>
                <a:ext cx="2249424" cy="2249424"/>
              </a:xfrm>
              <a:custGeom>
                <a:avLst/>
                <a:gdLst/>
                <a:ahLst/>
                <a:cxnLst/>
                <a:rect l="l" t="t" r="r" b="b"/>
                <a:pathLst>
                  <a:path w="2249424" h="2249424">
                    <a:moveTo>
                      <a:pt x="374911" y="0"/>
                    </a:moveTo>
                    <a:lnTo>
                      <a:pt x="547421" y="0"/>
                    </a:lnTo>
                    <a:lnTo>
                      <a:pt x="547421" y="455418"/>
                    </a:lnTo>
                    <a:cubicBezTo>
                      <a:pt x="547421" y="513603"/>
                      <a:pt x="542671" y="550414"/>
                      <a:pt x="533172" y="565850"/>
                    </a:cubicBezTo>
                    <a:cubicBezTo>
                      <a:pt x="520110" y="587225"/>
                      <a:pt x="486861" y="597912"/>
                      <a:pt x="433426" y="597912"/>
                    </a:cubicBezTo>
                    <a:cubicBezTo>
                      <a:pt x="404927" y="597912"/>
                      <a:pt x="378803" y="602661"/>
                      <a:pt x="355054" y="612161"/>
                    </a:cubicBezTo>
                    <a:cubicBezTo>
                      <a:pt x="331305" y="621661"/>
                      <a:pt x="319431" y="638285"/>
                      <a:pt x="319431" y="662034"/>
                    </a:cubicBezTo>
                    <a:cubicBezTo>
                      <a:pt x="319431" y="683408"/>
                      <a:pt x="325665" y="699439"/>
                      <a:pt x="338133" y="710126"/>
                    </a:cubicBezTo>
                    <a:cubicBezTo>
                      <a:pt x="350601" y="720813"/>
                      <a:pt x="376428" y="726156"/>
                      <a:pt x="415614" y="726156"/>
                    </a:cubicBezTo>
                    <a:lnTo>
                      <a:pt x="1003402" y="726156"/>
                    </a:lnTo>
                    <a:cubicBezTo>
                      <a:pt x="1027151" y="726156"/>
                      <a:pt x="1047338" y="721110"/>
                      <a:pt x="1063962" y="711016"/>
                    </a:cubicBezTo>
                    <a:cubicBezTo>
                      <a:pt x="1080586" y="700923"/>
                      <a:pt x="1088898" y="684595"/>
                      <a:pt x="1088898" y="662034"/>
                    </a:cubicBezTo>
                    <a:cubicBezTo>
                      <a:pt x="1088898" y="634723"/>
                      <a:pt x="1078805" y="617208"/>
                      <a:pt x="1058618" y="609489"/>
                    </a:cubicBezTo>
                    <a:cubicBezTo>
                      <a:pt x="1038432" y="601771"/>
                      <a:pt x="1012901" y="597912"/>
                      <a:pt x="982028" y="597912"/>
                    </a:cubicBezTo>
                    <a:cubicBezTo>
                      <a:pt x="930967" y="593162"/>
                      <a:pt x="898312" y="578300"/>
                      <a:pt x="884063" y="553327"/>
                    </a:cubicBezTo>
                    <a:cubicBezTo>
                      <a:pt x="875751" y="537853"/>
                      <a:pt x="871595" y="502767"/>
                      <a:pt x="871595" y="448070"/>
                    </a:cubicBezTo>
                    <a:lnTo>
                      <a:pt x="871595" y="0"/>
                    </a:lnTo>
                    <a:lnTo>
                      <a:pt x="1874513" y="0"/>
                    </a:lnTo>
                    <a:cubicBezTo>
                      <a:pt x="2081571" y="0"/>
                      <a:pt x="2249424" y="167853"/>
                      <a:pt x="2249424" y="374911"/>
                    </a:cubicBezTo>
                    <a:lnTo>
                      <a:pt x="2249424" y="1874513"/>
                    </a:lnTo>
                    <a:cubicBezTo>
                      <a:pt x="2249424" y="2081571"/>
                      <a:pt x="2081571" y="2249424"/>
                      <a:pt x="1874513" y="2249424"/>
                    </a:cubicBezTo>
                    <a:lnTo>
                      <a:pt x="374911" y="2249424"/>
                    </a:lnTo>
                    <a:cubicBezTo>
                      <a:pt x="167853" y="2249424"/>
                      <a:pt x="0" y="2081571"/>
                      <a:pt x="0" y="1874513"/>
                    </a:cubicBezTo>
                    <a:lnTo>
                      <a:pt x="0" y="374911"/>
                    </a:lnTo>
                    <a:cubicBezTo>
                      <a:pt x="0" y="167853"/>
                      <a:pt x="167853" y="0"/>
                      <a:pt x="374911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b">
                <a:noAutofit/>
              </a:bodyPr>
              <a:lstStyle/>
              <a:p>
                <a:pPr algn="ctr"/>
                <a:endParaRPr lang="en-US" dirty="0"/>
              </a:p>
            </p:txBody>
          </p:sp>
          <p:pic>
            <p:nvPicPr>
              <p:cNvPr id="29" name="Graphic 28" descr="Eye with solid fill">
                <a:extLst>
                  <a:ext uri="{FF2B5EF4-FFF2-40B4-BE49-F238E27FC236}">
                    <a16:creationId xmlns:a16="http://schemas.microsoft.com/office/drawing/2014/main" id="{4102EC95-5716-4047-BE16-3EC9AD851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786756" y="3336893"/>
                <a:ext cx="958272" cy="95827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7DFF8B2-DBC2-4874-99C2-8068838FD31B}"/>
                  </a:ext>
                </a:extLst>
              </p:cNvPr>
              <p:cNvSpPr txBox="1"/>
              <p:nvPr/>
            </p:nvSpPr>
            <p:spPr>
              <a:xfrm>
                <a:off x="2854765" y="2827844"/>
                <a:ext cx="584226" cy="608142"/>
              </a:xfrm>
              <a:custGeom>
                <a:avLst/>
                <a:gdLst/>
                <a:ahLst/>
                <a:cxnLst/>
                <a:rect l="l" t="t" r="r" b="b"/>
                <a:pathLst>
                  <a:path w="584226" h="608142">
                    <a:moveTo>
                      <a:pt x="491605" y="0"/>
                    </a:moveTo>
                    <a:cubicBezTo>
                      <a:pt x="529603" y="0"/>
                      <a:pt x="554540" y="9513"/>
                      <a:pt x="566414" y="28540"/>
                    </a:cubicBezTo>
                    <a:cubicBezTo>
                      <a:pt x="578288" y="47567"/>
                      <a:pt x="584226" y="77295"/>
                      <a:pt x="584226" y="117724"/>
                    </a:cubicBezTo>
                    <a:lnTo>
                      <a:pt x="584226" y="608142"/>
                    </a:lnTo>
                    <a:lnTo>
                      <a:pt x="260052" y="608142"/>
                    </a:lnTo>
                    <a:lnTo>
                      <a:pt x="260052" y="393639"/>
                    </a:lnTo>
                    <a:cubicBezTo>
                      <a:pt x="260052" y="336642"/>
                      <a:pt x="254115" y="300425"/>
                      <a:pt x="242240" y="284988"/>
                    </a:cubicBezTo>
                    <a:cubicBezTo>
                      <a:pt x="226803" y="264801"/>
                      <a:pt x="191180" y="254708"/>
                      <a:pt x="135370" y="254708"/>
                    </a:cubicBezTo>
                    <a:lnTo>
                      <a:pt x="78372" y="254708"/>
                    </a:lnTo>
                    <a:cubicBezTo>
                      <a:pt x="54623" y="254708"/>
                      <a:pt x="35624" y="251122"/>
                      <a:pt x="21374" y="243951"/>
                    </a:cubicBezTo>
                    <a:cubicBezTo>
                      <a:pt x="7125" y="236780"/>
                      <a:pt x="0" y="222424"/>
                      <a:pt x="0" y="200883"/>
                    </a:cubicBezTo>
                    <a:cubicBezTo>
                      <a:pt x="0" y="174592"/>
                      <a:pt x="14843" y="156660"/>
                      <a:pt x="44530" y="147086"/>
                    </a:cubicBezTo>
                    <a:cubicBezTo>
                      <a:pt x="52842" y="144692"/>
                      <a:pt x="68872" y="141102"/>
                      <a:pt x="92621" y="136315"/>
                    </a:cubicBezTo>
                    <a:cubicBezTo>
                      <a:pt x="178118" y="120767"/>
                      <a:pt x="257677" y="94458"/>
                      <a:pt x="331299" y="57387"/>
                    </a:cubicBezTo>
                    <a:cubicBezTo>
                      <a:pt x="369297" y="38258"/>
                      <a:pt x="395421" y="25706"/>
                      <a:pt x="409671" y="19732"/>
                    </a:cubicBezTo>
                    <a:cubicBezTo>
                      <a:pt x="440544" y="6577"/>
                      <a:pt x="467856" y="0"/>
                      <a:pt x="49160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4000" b="1" dirty="0">
                  <a:latin typeface="VNI-Souvir" pitchFamily="2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FDA805-B435-4D20-BE66-F29C8698B594}"/>
                  </a:ext>
                </a:extLst>
              </p:cNvPr>
              <p:cNvSpPr txBox="1"/>
              <p:nvPr/>
            </p:nvSpPr>
            <p:spPr>
              <a:xfrm>
                <a:off x="2572547" y="4448286"/>
                <a:ext cx="22494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err="1">
                    <a:solidFill>
                      <a:schemeClr val="bg1"/>
                    </a:solidFill>
                  </a:rPr>
                  <a:t>Phát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hiện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và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phân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loại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sản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phẩm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E0FE477-E2B1-40A4-826A-20F0C1D9ADBB}"/>
                </a:ext>
              </a:extLst>
            </p:cNvPr>
            <p:cNvGrpSpPr/>
            <p:nvPr/>
          </p:nvGrpSpPr>
          <p:grpSpPr>
            <a:xfrm>
              <a:off x="7334440" y="2825971"/>
              <a:ext cx="2249424" cy="2853716"/>
              <a:chOff x="7334440" y="2825971"/>
              <a:chExt cx="2249424" cy="2853716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CD9E40F-4B5A-4013-BF14-CBD949E3EC55}"/>
                  </a:ext>
                </a:extLst>
              </p:cNvPr>
              <p:cNvSpPr/>
              <p:nvPr/>
            </p:nvSpPr>
            <p:spPr>
              <a:xfrm>
                <a:off x="7334440" y="3430263"/>
                <a:ext cx="2249424" cy="2249424"/>
              </a:xfrm>
              <a:custGeom>
                <a:avLst/>
                <a:gdLst/>
                <a:ahLst/>
                <a:cxnLst/>
                <a:rect l="l" t="t" r="r" b="b"/>
                <a:pathLst>
                  <a:path w="2249424" h="2249424">
                    <a:moveTo>
                      <a:pt x="374911" y="0"/>
                    </a:moveTo>
                    <a:lnTo>
                      <a:pt x="846057" y="0"/>
                    </a:lnTo>
                    <a:lnTo>
                      <a:pt x="815532" y="36266"/>
                    </a:lnTo>
                    <a:cubicBezTo>
                      <a:pt x="786737" y="68972"/>
                      <a:pt x="752152" y="105544"/>
                      <a:pt x="711779" y="145983"/>
                    </a:cubicBezTo>
                    <a:lnTo>
                      <a:pt x="555035" y="306511"/>
                    </a:lnTo>
                    <a:cubicBezTo>
                      <a:pt x="501600" y="360039"/>
                      <a:pt x="453508" y="416526"/>
                      <a:pt x="410760" y="475973"/>
                    </a:cubicBezTo>
                    <a:cubicBezTo>
                      <a:pt x="352575" y="556850"/>
                      <a:pt x="323483" y="620471"/>
                      <a:pt x="323483" y="666837"/>
                    </a:cubicBezTo>
                    <a:cubicBezTo>
                      <a:pt x="323483" y="695392"/>
                      <a:pt x="335357" y="715022"/>
                      <a:pt x="359106" y="725727"/>
                    </a:cubicBezTo>
                    <a:cubicBezTo>
                      <a:pt x="373356" y="731665"/>
                      <a:pt x="397105" y="734633"/>
                      <a:pt x="430353" y="734633"/>
                    </a:cubicBezTo>
                    <a:lnTo>
                      <a:pt x="1146385" y="734633"/>
                    </a:lnTo>
                    <a:cubicBezTo>
                      <a:pt x="1190321" y="734633"/>
                      <a:pt x="1220007" y="730477"/>
                      <a:pt x="1235444" y="722165"/>
                    </a:cubicBezTo>
                    <a:cubicBezTo>
                      <a:pt x="1250881" y="713853"/>
                      <a:pt x="1262162" y="693963"/>
                      <a:pt x="1269286" y="662496"/>
                    </a:cubicBezTo>
                    <a:cubicBezTo>
                      <a:pt x="1276411" y="631028"/>
                      <a:pt x="1283536" y="602529"/>
                      <a:pt x="1290660" y="576999"/>
                    </a:cubicBezTo>
                    <a:cubicBezTo>
                      <a:pt x="1297785" y="551469"/>
                      <a:pt x="1305207" y="529204"/>
                      <a:pt x="1312925" y="510205"/>
                    </a:cubicBezTo>
                    <a:cubicBezTo>
                      <a:pt x="1320644" y="491206"/>
                      <a:pt x="1324503" y="471019"/>
                      <a:pt x="1324503" y="449645"/>
                    </a:cubicBezTo>
                    <a:cubicBezTo>
                      <a:pt x="1324503" y="436583"/>
                      <a:pt x="1320050" y="425599"/>
                      <a:pt x="1311144" y="416693"/>
                    </a:cubicBezTo>
                    <a:cubicBezTo>
                      <a:pt x="1302238" y="407788"/>
                      <a:pt x="1291254" y="403335"/>
                      <a:pt x="1278192" y="403335"/>
                    </a:cubicBezTo>
                    <a:cubicBezTo>
                      <a:pt x="1265130" y="403335"/>
                      <a:pt x="1251178" y="408084"/>
                      <a:pt x="1236335" y="417584"/>
                    </a:cubicBezTo>
                    <a:cubicBezTo>
                      <a:pt x="1221492" y="427084"/>
                      <a:pt x="1209320" y="436583"/>
                      <a:pt x="1199820" y="446083"/>
                    </a:cubicBezTo>
                    <a:cubicBezTo>
                      <a:pt x="1163010" y="476957"/>
                      <a:pt x="1131245" y="495362"/>
                      <a:pt x="1104528" y="501299"/>
                    </a:cubicBezTo>
                    <a:cubicBezTo>
                      <a:pt x="1077810" y="507236"/>
                      <a:pt x="1034765" y="510205"/>
                      <a:pt x="975393" y="510205"/>
                    </a:cubicBezTo>
                    <a:lnTo>
                      <a:pt x="704654" y="510205"/>
                    </a:lnTo>
                    <a:lnTo>
                      <a:pt x="1032390" y="189093"/>
                    </a:lnTo>
                    <a:cubicBezTo>
                      <a:pt x="1085826" y="142708"/>
                      <a:pt x="1131097" y="98404"/>
                      <a:pt x="1168205" y="56180"/>
                    </a:cubicBezTo>
                    <a:lnTo>
                      <a:pt x="1213256" y="0"/>
                    </a:lnTo>
                    <a:lnTo>
                      <a:pt x="1874513" y="0"/>
                    </a:lnTo>
                    <a:cubicBezTo>
                      <a:pt x="2081571" y="0"/>
                      <a:pt x="2249424" y="167853"/>
                      <a:pt x="2249424" y="374911"/>
                    </a:cubicBezTo>
                    <a:lnTo>
                      <a:pt x="2249424" y="1874513"/>
                    </a:lnTo>
                    <a:cubicBezTo>
                      <a:pt x="2249424" y="2081571"/>
                      <a:pt x="2081571" y="2249424"/>
                      <a:pt x="1874513" y="2249424"/>
                    </a:cubicBezTo>
                    <a:lnTo>
                      <a:pt x="374911" y="2249424"/>
                    </a:lnTo>
                    <a:cubicBezTo>
                      <a:pt x="167853" y="2249424"/>
                      <a:pt x="0" y="2081571"/>
                      <a:pt x="0" y="1874513"/>
                    </a:cubicBezTo>
                    <a:lnTo>
                      <a:pt x="0" y="374911"/>
                    </a:lnTo>
                    <a:cubicBezTo>
                      <a:pt x="0" y="167853"/>
                      <a:pt x="167853" y="0"/>
                      <a:pt x="374911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b">
                <a:noAutofit/>
              </a:bodyPr>
              <a:lstStyle/>
              <a:p>
                <a:pPr algn="ctr"/>
                <a:endParaRPr lang="en-US" dirty="0"/>
              </a:p>
            </p:txBody>
          </p:sp>
          <p:pic>
            <p:nvPicPr>
              <p:cNvPr id="25" name="Graphic 24" descr="Map with pin with solid fill">
                <a:extLst>
                  <a:ext uri="{FF2B5EF4-FFF2-40B4-BE49-F238E27FC236}">
                    <a16:creationId xmlns:a16="http://schemas.microsoft.com/office/drawing/2014/main" id="{4B95DC12-4B80-4666-A072-6EFF85E7C2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640477" y="3389322"/>
                <a:ext cx="853414" cy="853414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DE3C03-4FCB-42F7-AFE8-C1C1D14BBC24}"/>
                  </a:ext>
                </a:extLst>
              </p:cNvPr>
              <p:cNvSpPr txBox="1"/>
              <p:nvPr/>
            </p:nvSpPr>
            <p:spPr>
              <a:xfrm>
                <a:off x="7442207" y="4443521"/>
                <a:ext cx="203388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err="1">
                    <a:solidFill>
                      <a:schemeClr val="bg1"/>
                    </a:solidFill>
                  </a:rPr>
                  <a:t>Tìm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đường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và</a:t>
                </a:r>
                <a:r>
                  <a:rPr lang="en-US" b="1" dirty="0">
                    <a:solidFill>
                      <a:schemeClr val="bg1"/>
                    </a:solidFill>
                  </a:rPr>
                  <a:t> di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chuyển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đến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các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khu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vực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2FAE8D-8C20-4701-97EF-980B6CB0710B}"/>
                  </a:ext>
                </a:extLst>
              </p:cNvPr>
              <p:cNvSpPr txBox="1"/>
              <p:nvPr/>
            </p:nvSpPr>
            <p:spPr>
              <a:xfrm>
                <a:off x="7682205" y="2825971"/>
                <a:ext cx="958272" cy="603029"/>
              </a:xfrm>
              <a:custGeom>
                <a:avLst/>
                <a:gdLst/>
                <a:ahLst/>
                <a:cxnLst/>
                <a:rect l="l" t="t" r="r" b="b"/>
                <a:pathLst>
                  <a:path w="958272" h="603029">
                    <a:moveTo>
                      <a:pt x="498729" y="0"/>
                    </a:moveTo>
                    <a:cubicBezTo>
                      <a:pt x="555727" y="0"/>
                      <a:pt x="607678" y="5056"/>
                      <a:pt x="654582" y="15168"/>
                    </a:cubicBezTo>
                    <a:cubicBezTo>
                      <a:pt x="701486" y="25279"/>
                      <a:pt x="746906" y="42822"/>
                      <a:pt x="790842" y="67796"/>
                    </a:cubicBezTo>
                    <a:cubicBezTo>
                      <a:pt x="843090" y="98725"/>
                      <a:pt x="884057" y="138273"/>
                      <a:pt x="913743" y="186439"/>
                    </a:cubicBezTo>
                    <a:cubicBezTo>
                      <a:pt x="943429" y="234605"/>
                      <a:pt x="958272" y="287826"/>
                      <a:pt x="958272" y="346104"/>
                    </a:cubicBezTo>
                    <a:cubicBezTo>
                      <a:pt x="958272" y="411525"/>
                      <a:pt x="941054" y="475750"/>
                      <a:pt x="906618" y="538777"/>
                    </a:cubicBezTo>
                    <a:cubicBezTo>
                      <a:pt x="896228" y="557809"/>
                      <a:pt x="883797" y="577361"/>
                      <a:pt x="869325" y="597433"/>
                    </a:cubicBezTo>
                    <a:lnTo>
                      <a:pt x="864837" y="603029"/>
                    </a:lnTo>
                    <a:lnTo>
                      <a:pt x="497638" y="603029"/>
                    </a:lnTo>
                    <a:lnTo>
                      <a:pt x="505965" y="593136"/>
                    </a:lnTo>
                    <a:cubicBezTo>
                      <a:pt x="517469" y="578716"/>
                      <a:pt x="527525" y="565263"/>
                      <a:pt x="536134" y="552776"/>
                    </a:cubicBezTo>
                    <a:cubicBezTo>
                      <a:pt x="594319" y="468356"/>
                      <a:pt x="623411" y="388686"/>
                      <a:pt x="623411" y="313765"/>
                    </a:cubicBezTo>
                    <a:cubicBezTo>
                      <a:pt x="623411" y="260255"/>
                      <a:pt x="607678" y="215958"/>
                      <a:pt x="576210" y="180873"/>
                    </a:cubicBezTo>
                    <a:cubicBezTo>
                      <a:pt x="544743" y="145787"/>
                      <a:pt x="502291" y="128244"/>
                      <a:pt x="448856" y="128244"/>
                    </a:cubicBezTo>
                    <a:cubicBezTo>
                      <a:pt x="401358" y="128244"/>
                      <a:pt x="356829" y="144943"/>
                      <a:pt x="315268" y="178340"/>
                    </a:cubicBezTo>
                    <a:cubicBezTo>
                      <a:pt x="273707" y="211737"/>
                      <a:pt x="252927" y="252296"/>
                      <a:pt x="252927" y="300016"/>
                    </a:cubicBezTo>
                    <a:cubicBezTo>
                      <a:pt x="252927" y="313134"/>
                      <a:pt x="254114" y="323274"/>
                      <a:pt x="256489" y="330436"/>
                    </a:cubicBezTo>
                    <a:cubicBezTo>
                      <a:pt x="258864" y="337597"/>
                      <a:pt x="264801" y="348934"/>
                      <a:pt x="274301" y="364445"/>
                    </a:cubicBezTo>
                    <a:cubicBezTo>
                      <a:pt x="280238" y="376375"/>
                      <a:pt x="285285" y="387108"/>
                      <a:pt x="289441" y="396645"/>
                    </a:cubicBezTo>
                    <a:cubicBezTo>
                      <a:pt x="293597" y="406182"/>
                      <a:pt x="295675" y="415728"/>
                      <a:pt x="295675" y="425283"/>
                    </a:cubicBezTo>
                    <a:cubicBezTo>
                      <a:pt x="295675" y="456287"/>
                      <a:pt x="282020" y="479544"/>
                      <a:pt x="254708" y="495055"/>
                    </a:cubicBezTo>
                    <a:cubicBezTo>
                      <a:pt x="227397" y="510566"/>
                      <a:pt x="197117" y="518322"/>
                      <a:pt x="163868" y="518322"/>
                    </a:cubicBezTo>
                    <a:cubicBezTo>
                      <a:pt x="113995" y="518322"/>
                      <a:pt x="74216" y="504021"/>
                      <a:pt x="44530" y="475420"/>
                    </a:cubicBezTo>
                    <a:cubicBezTo>
                      <a:pt x="14843" y="446820"/>
                      <a:pt x="0" y="407499"/>
                      <a:pt x="0" y="357459"/>
                    </a:cubicBezTo>
                    <a:cubicBezTo>
                      <a:pt x="0" y="305026"/>
                      <a:pt x="14250" y="256174"/>
                      <a:pt x="42748" y="210902"/>
                    </a:cubicBezTo>
                    <a:cubicBezTo>
                      <a:pt x="71247" y="165630"/>
                      <a:pt x="109246" y="127502"/>
                      <a:pt x="156744" y="96517"/>
                    </a:cubicBezTo>
                    <a:cubicBezTo>
                      <a:pt x="201867" y="64345"/>
                      <a:pt x="254708" y="40215"/>
                      <a:pt x="315268" y="24129"/>
                    </a:cubicBezTo>
                    <a:cubicBezTo>
                      <a:pt x="375828" y="8043"/>
                      <a:pt x="436982" y="0"/>
                      <a:pt x="49872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4000" b="1" dirty="0">
                  <a:latin typeface="VNI-Souvir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7857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342E2EC0-11B5-4F07-A7B0-6CCC979C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65D545-BAFA-4278-8B9D-F7E990F59211}"/>
              </a:ext>
            </a:extLst>
          </p:cNvPr>
          <p:cNvSpPr txBox="1"/>
          <p:nvPr/>
        </p:nvSpPr>
        <p:spPr>
          <a:xfrm>
            <a:off x="841248" y="1186990"/>
            <a:ext cx="5919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phân</a:t>
            </a:r>
            <a:r>
              <a:rPr lang="en-US" sz="2400" b="1" dirty="0"/>
              <a:t> </a:t>
            </a:r>
            <a:r>
              <a:rPr lang="en-US" sz="2400" b="1" dirty="0" err="1"/>
              <a:t>loại</a:t>
            </a:r>
            <a:r>
              <a:rPr lang="en-US" sz="2400" b="1" dirty="0"/>
              <a:t> </a:t>
            </a:r>
            <a:r>
              <a:rPr lang="en-US" sz="2400" b="1" dirty="0" err="1"/>
              <a:t>sản</a:t>
            </a:r>
            <a:r>
              <a:rPr lang="en-US" sz="2400" b="1" dirty="0"/>
              <a:t> </a:t>
            </a:r>
            <a:r>
              <a:rPr lang="en-US" sz="2400" b="1" dirty="0" err="1"/>
              <a:t>phẩm</a:t>
            </a:r>
            <a:endParaRPr lang="en-US" sz="2400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D3A42F-D62B-4125-93F4-7F2D502CE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80113" y="3001471"/>
            <a:ext cx="2999820" cy="29998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20D0069-CA86-4CB4-8CF1-1D9CB528B2F3}"/>
              </a:ext>
            </a:extLst>
          </p:cNvPr>
          <p:cNvSpPr txBox="1"/>
          <p:nvPr/>
        </p:nvSpPr>
        <p:spPr>
          <a:xfrm>
            <a:off x="1465658" y="1888817"/>
            <a:ext cx="387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Camera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Robot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35753C-C431-4715-A7A8-4FC40A6E02AB}"/>
                  </a:ext>
                </a:extLst>
              </p:cNvPr>
              <p:cNvSpPr txBox="1"/>
              <p:nvPr/>
            </p:nvSpPr>
            <p:spPr>
              <a:xfrm>
                <a:off x="1692081" y="2364143"/>
                <a:ext cx="1265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 err="1"/>
                  <a:t>Sử</a:t>
                </a:r>
                <a:r>
                  <a:rPr lang="en-US" dirty="0"/>
                  <a:t> </a:t>
                </a:r>
                <a:r>
                  <a:rPr lang="en-US" dirty="0" err="1"/>
                  <a:t>dụng</a:t>
                </a:r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35753C-C431-4715-A7A8-4FC40A6E0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081" y="2364143"/>
                <a:ext cx="1265090" cy="369332"/>
              </a:xfrm>
              <a:prstGeom prst="rect">
                <a:avLst/>
              </a:prstGeom>
              <a:blipFill>
                <a:blip r:embed="rId4"/>
                <a:stretch>
                  <a:fillRect t="-10000" r="-338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F1BF8C8-F32C-45F0-AFC3-E43A7705AF79}"/>
              </a:ext>
            </a:extLst>
          </p:cNvPr>
          <p:cNvSpPr txBox="1"/>
          <p:nvPr/>
        </p:nvSpPr>
        <p:spPr>
          <a:xfrm>
            <a:off x="7622335" y="3429000"/>
            <a:ext cx="175623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Camera OV2640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1721FC-94AB-425B-BDA0-546C439386E4}"/>
              </a:ext>
            </a:extLst>
          </p:cNvPr>
          <p:cNvSpPr txBox="1"/>
          <p:nvPr/>
        </p:nvSpPr>
        <p:spPr>
          <a:xfrm>
            <a:off x="2771301" y="3208802"/>
            <a:ext cx="20530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ESP32 CAM module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F0D7D0EF-E832-4081-9BFB-3B090117EBF0}"/>
              </a:ext>
            </a:extLst>
          </p:cNvPr>
          <p:cNvCxnSpPr>
            <a:stCxn id="37" idx="2"/>
          </p:cNvCxnSpPr>
          <p:nvPr/>
        </p:nvCxnSpPr>
        <p:spPr>
          <a:xfrm rot="16200000" flipH="1">
            <a:off x="3691937" y="3684021"/>
            <a:ext cx="707276" cy="495502"/>
          </a:xfrm>
          <a:prstGeom prst="bentConnector3">
            <a:avLst>
              <a:gd name="adj1" fmla="val 99251"/>
            </a:avLst>
          </a:prstGeom>
          <a:ln w="190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3FD280B-7F89-4C63-9DFF-CBDB3FD93046}"/>
              </a:ext>
            </a:extLst>
          </p:cNvPr>
          <p:cNvCxnSpPr>
            <a:cxnSpLocks/>
            <a:stCxn id="36" idx="2"/>
          </p:cNvCxnSpPr>
          <p:nvPr/>
        </p:nvCxnSpPr>
        <p:spPr>
          <a:xfrm rot="5400000">
            <a:off x="7322731" y="3655535"/>
            <a:ext cx="1034925" cy="1320519"/>
          </a:xfrm>
          <a:prstGeom prst="bentConnector2">
            <a:avLst/>
          </a:prstGeom>
          <a:ln w="190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672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DBD6A44-9328-42F9-9696-0B0D2AD02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09F766-CD3B-4032-91BA-18D7AEEA32D2}"/>
              </a:ext>
            </a:extLst>
          </p:cNvPr>
          <p:cNvSpPr txBox="1"/>
          <p:nvPr/>
        </p:nvSpPr>
        <p:spPr>
          <a:xfrm>
            <a:off x="838200" y="1188720"/>
            <a:ext cx="5919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phân</a:t>
            </a:r>
            <a:r>
              <a:rPr lang="en-US" sz="2400" b="1" dirty="0"/>
              <a:t> </a:t>
            </a:r>
            <a:r>
              <a:rPr lang="en-US" sz="2400" b="1" dirty="0" err="1"/>
              <a:t>loại</a:t>
            </a:r>
            <a:r>
              <a:rPr lang="en-US" sz="2400" b="1" dirty="0"/>
              <a:t> </a:t>
            </a:r>
            <a:r>
              <a:rPr lang="en-US" sz="2400" b="1" dirty="0" err="1"/>
              <a:t>sản</a:t>
            </a:r>
            <a:r>
              <a:rPr lang="en-US" sz="2400" b="1" dirty="0"/>
              <a:t> </a:t>
            </a:r>
            <a:r>
              <a:rPr lang="en-US" sz="2400" b="1" dirty="0" err="1"/>
              <a:t>phẩm</a:t>
            </a:r>
            <a:endParaRPr lang="en-US" sz="2400" b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96C5D68-FE7B-4525-AC83-007BAC85E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366" y="3073957"/>
            <a:ext cx="6775268" cy="2767594"/>
          </a:xfrm>
          <a:prstGeom prst="snip2DiagRect">
            <a:avLst>
              <a:gd name="adj1" fmla="val 0"/>
              <a:gd name="adj2" fmla="val 25989"/>
            </a:avLst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0656E2-64F5-46EE-A85F-25F85CE75EA5}"/>
              </a:ext>
            </a:extLst>
          </p:cNvPr>
          <p:cNvSpPr txBox="1"/>
          <p:nvPr/>
        </p:nvSpPr>
        <p:spPr>
          <a:xfrm>
            <a:off x="1620971" y="1805434"/>
            <a:ext cx="581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neural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YOLO series.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376A8A-68C6-4EFE-BDF7-998C9A67CE60}"/>
              </a:ext>
            </a:extLst>
          </p:cNvPr>
          <p:cNvSpPr txBox="1"/>
          <p:nvPr/>
        </p:nvSpPr>
        <p:spPr>
          <a:xfrm>
            <a:off x="1620971" y="2479758"/>
            <a:ext cx="623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neural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vuông</a:t>
            </a:r>
            <a:r>
              <a:rPr lang="en-US" dirty="0"/>
              <a:t>.</a:t>
            </a:r>
          </a:p>
        </p:txBody>
      </p:sp>
      <p:pic>
        <p:nvPicPr>
          <p:cNvPr id="40" name="Graphic 39" descr="Lightbulb with solid fill">
            <a:extLst>
              <a:ext uri="{FF2B5EF4-FFF2-40B4-BE49-F238E27FC236}">
                <a16:creationId xmlns:a16="http://schemas.microsoft.com/office/drawing/2014/main" id="{47041257-843A-4EE9-933B-92016A418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770" y="1761499"/>
            <a:ext cx="457201" cy="457201"/>
          </a:xfrm>
          <a:prstGeom prst="rect">
            <a:avLst/>
          </a:prstGeom>
        </p:spPr>
      </p:pic>
      <p:pic>
        <p:nvPicPr>
          <p:cNvPr id="41" name="Graphic 40" descr="Lightbulb with solid fill">
            <a:extLst>
              <a:ext uri="{FF2B5EF4-FFF2-40B4-BE49-F238E27FC236}">
                <a16:creationId xmlns:a16="http://schemas.microsoft.com/office/drawing/2014/main" id="{1857127F-F6F0-43E5-9542-A7BAC7D44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770" y="2430264"/>
            <a:ext cx="457201" cy="4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6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36AB0D1-2739-43AC-94C8-BB9A7051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4D2946-469A-4DCE-AAC3-218DC4DF0B7B}"/>
              </a:ext>
            </a:extLst>
          </p:cNvPr>
          <p:cNvSpPr txBox="1"/>
          <p:nvPr/>
        </p:nvSpPr>
        <p:spPr>
          <a:xfrm>
            <a:off x="838200" y="1188720"/>
            <a:ext cx="605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tìm</a:t>
            </a:r>
            <a:r>
              <a:rPr lang="en-US" sz="2400" b="1" dirty="0"/>
              <a:t> </a:t>
            </a:r>
            <a:r>
              <a:rPr lang="en-US" sz="2400" b="1" dirty="0" err="1"/>
              <a:t>vị</a:t>
            </a:r>
            <a:r>
              <a:rPr lang="en-US" sz="2400" b="1" dirty="0"/>
              <a:t> </a:t>
            </a:r>
            <a:r>
              <a:rPr lang="en-US" sz="2400" b="1" dirty="0" err="1"/>
              <a:t>trí</a:t>
            </a:r>
            <a:r>
              <a:rPr lang="en-US" sz="2400" b="1" dirty="0"/>
              <a:t>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khu</a:t>
            </a:r>
            <a:r>
              <a:rPr lang="en-US" sz="2400" b="1" dirty="0"/>
              <a:t> </a:t>
            </a:r>
            <a:r>
              <a:rPr lang="en-US" sz="2400" b="1" dirty="0" err="1"/>
              <a:t>vực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đường</a:t>
            </a:r>
            <a:r>
              <a:rPr lang="en-US" sz="2400" b="1" dirty="0"/>
              <a:t> </a:t>
            </a:r>
            <a:r>
              <a:rPr lang="en-US" sz="2400" b="1" dirty="0" err="1"/>
              <a:t>đi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3E52D-B56F-4F1E-BBCB-A0AF5DC26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 t="7791" r="6503" b="7813"/>
          <a:stretch/>
        </p:blipFill>
        <p:spPr>
          <a:xfrm>
            <a:off x="6891588" y="1305839"/>
            <a:ext cx="3058020" cy="3058020"/>
          </a:xfrm>
          <a:prstGeom prst="flowChartConnector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53EE0D-FF1D-43C8-B6D4-0FEE3431B8A3}"/>
              </a:ext>
            </a:extLst>
          </p:cNvPr>
          <p:cNvSpPr txBox="1"/>
          <p:nvPr/>
        </p:nvSpPr>
        <p:spPr>
          <a:xfrm>
            <a:off x="1161203" y="2131925"/>
            <a:ext cx="556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Robot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Robot </a:t>
            </a:r>
            <a:r>
              <a:rPr lang="en-US" dirty="0" err="1"/>
              <a:t>dò</a:t>
            </a:r>
            <a:r>
              <a:rPr lang="en-US" dirty="0"/>
              <a:t> line.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FA0987-DD70-4C10-848D-9995FE7046F6}"/>
              </a:ext>
            </a:extLst>
          </p:cNvPr>
          <p:cNvSpPr txBox="1"/>
          <p:nvPr/>
        </p:nvSpPr>
        <p:spPr>
          <a:xfrm>
            <a:off x="1763515" y="3006674"/>
            <a:ext cx="4959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Robot </a:t>
            </a:r>
            <a:r>
              <a:rPr lang="en-US" dirty="0" err="1"/>
              <a:t>sẽ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bám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line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.</a:t>
            </a:r>
          </a:p>
        </p:txBody>
      </p:sp>
      <p:pic>
        <p:nvPicPr>
          <p:cNvPr id="6" name="Graphic 5" descr="Arrow: Rotate left with solid fill">
            <a:extLst>
              <a:ext uri="{FF2B5EF4-FFF2-40B4-BE49-F238E27FC236}">
                <a16:creationId xmlns:a16="http://schemas.microsoft.com/office/drawing/2014/main" id="{BDED970F-30E6-48D7-99AA-024C78E1D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274619" y="3006674"/>
            <a:ext cx="488896" cy="4888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AC966D5-3EB2-45ED-AE9F-46963A3A71ED}"/>
              </a:ext>
            </a:extLst>
          </p:cNvPr>
          <p:cNvSpPr txBox="1"/>
          <p:nvPr/>
        </p:nvSpPr>
        <p:spPr>
          <a:xfrm>
            <a:off x="2580932" y="4612554"/>
            <a:ext cx="828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Tuy </a:t>
            </a:r>
            <a:r>
              <a:rPr lang="en-US" dirty="0" err="1"/>
              <a:t>nhiên</a:t>
            </a:r>
            <a:r>
              <a:rPr lang="en-US" dirty="0"/>
              <a:t>,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Test case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line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rẻ</a:t>
            </a:r>
            <a:r>
              <a:rPr lang="en-US" dirty="0"/>
              <a:t> </a:t>
            </a:r>
            <a:r>
              <a:rPr lang="en-US" dirty="0" err="1"/>
              <a:t>nhánh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28EA4D-B4E5-4363-8799-070700E32C97}"/>
                  </a:ext>
                </a:extLst>
              </p:cNvPr>
              <p:cNvSpPr txBox="1"/>
              <p:nvPr/>
            </p:nvSpPr>
            <p:spPr>
              <a:xfrm>
                <a:off x="2580932" y="5022949"/>
                <a:ext cx="8285018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Robot </a:t>
                </a:r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en-US" dirty="0" err="1"/>
                  <a:t>phải</a:t>
                </a:r>
                <a:r>
                  <a:rPr lang="en-US" dirty="0"/>
                  <a:t> </a:t>
                </a:r>
                <a:r>
                  <a:rPr lang="en-US" dirty="0" err="1"/>
                  <a:t>phân</a:t>
                </a:r>
                <a:r>
                  <a:rPr lang="en-US" dirty="0"/>
                  <a:t> </a:t>
                </a:r>
                <a:r>
                  <a:rPr lang="en-US" dirty="0" err="1"/>
                  <a:t>biệt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đoạn</a:t>
                </a:r>
                <a:r>
                  <a:rPr lang="en-US" dirty="0"/>
                  <a:t> </a:t>
                </a:r>
                <a:r>
                  <a:rPr lang="en-US" dirty="0" err="1"/>
                  <a:t>đường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nhau</a:t>
                </a:r>
                <a:r>
                  <a:rPr lang="en-US" dirty="0"/>
                  <a:t>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r>
                  <a:rPr lang="en-US" dirty="0"/>
                  <a:t> </a:t>
                </a:r>
                <a:r>
                  <a:rPr lang="en-US" dirty="0" err="1"/>
                  <a:t>đoạn</a:t>
                </a:r>
                <a:r>
                  <a:rPr lang="en-US" dirty="0"/>
                  <a:t> </a:t>
                </a:r>
                <a:r>
                  <a:rPr lang="en-US" dirty="0" err="1"/>
                  <a:t>đường</a:t>
                </a:r>
                <a:r>
                  <a:rPr lang="en-US" dirty="0"/>
                  <a:t> </a:t>
                </a:r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en-US" dirty="0" err="1"/>
                  <a:t>đi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28EA4D-B4E5-4363-8799-070700E32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932" y="5022949"/>
                <a:ext cx="8285018" cy="369332"/>
              </a:xfrm>
              <a:prstGeom prst="rect">
                <a:avLst/>
              </a:prstGeom>
              <a:blipFill>
                <a:blip r:embed="rId6"/>
                <a:stretch>
                  <a:fillRect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370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36AB0D1-2739-43AC-94C8-BB9A7051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4D2946-469A-4DCE-AAC3-218DC4DF0B7B}"/>
              </a:ext>
            </a:extLst>
          </p:cNvPr>
          <p:cNvSpPr txBox="1"/>
          <p:nvPr/>
        </p:nvSpPr>
        <p:spPr>
          <a:xfrm>
            <a:off x="838200" y="1188720"/>
            <a:ext cx="605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tìm</a:t>
            </a:r>
            <a:r>
              <a:rPr lang="en-US" sz="2400" b="1" dirty="0"/>
              <a:t> </a:t>
            </a:r>
            <a:r>
              <a:rPr lang="en-US" sz="2400" b="1" dirty="0" err="1"/>
              <a:t>vị</a:t>
            </a:r>
            <a:r>
              <a:rPr lang="en-US" sz="2400" b="1" dirty="0"/>
              <a:t> </a:t>
            </a:r>
            <a:r>
              <a:rPr lang="en-US" sz="2400" b="1" dirty="0" err="1"/>
              <a:t>trí</a:t>
            </a:r>
            <a:r>
              <a:rPr lang="en-US" sz="2400" b="1" dirty="0"/>
              <a:t>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khu</a:t>
            </a:r>
            <a:r>
              <a:rPr lang="en-US" sz="2400" b="1" dirty="0"/>
              <a:t> </a:t>
            </a:r>
            <a:r>
              <a:rPr lang="en-US" sz="2400" b="1" dirty="0" err="1"/>
              <a:t>vực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đường</a:t>
            </a:r>
            <a:r>
              <a:rPr lang="en-US" sz="2400" b="1" dirty="0"/>
              <a:t> </a:t>
            </a:r>
            <a:r>
              <a:rPr lang="en-US" sz="2400" b="1" dirty="0" err="1"/>
              <a:t>đi</a:t>
            </a:r>
            <a:endParaRPr lang="en-US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878F4F-77D4-48D5-8848-203654621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0" y="2930593"/>
            <a:ext cx="3734780" cy="32329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B43131-D351-4CD6-A707-4F1E8DABB789}"/>
              </a:ext>
            </a:extLst>
          </p:cNvPr>
          <p:cNvSpPr txBox="1"/>
          <p:nvPr/>
        </p:nvSpPr>
        <p:spPr>
          <a:xfrm>
            <a:off x="954519" y="2569445"/>
            <a:ext cx="722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Nhóm</a:t>
            </a:r>
            <a:r>
              <a:rPr lang="en-US" b="1" dirty="0"/>
              <a:t> 1:</a:t>
            </a:r>
            <a:r>
              <a:rPr lang="en-US" dirty="0"/>
              <a:t> T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uyến đường từ Start point đến Gathering Area và ngược lại.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E35994-D456-465B-B403-DE58B019125C}"/>
              </a:ext>
            </a:extLst>
          </p:cNvPr>
          <p:cNvSpPr txBox="1"/>
          <p:nvPr/>
        </p:nvSpPr>
        <p:spPr>
          <a:xfrm>
            <a:off x="954519" y="3429000"/>
            <a:ext cx="5937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Nhóm</a:t>
            </a:r>
            <a:r>
              <a:rPr lang="en-US" b="1" dirty="0"/>
              <a:t> 2:</a:t>
            </a:r>
            <a:r>
              <a:rPr lang="en-US" dirty="0"/>
              <a:t>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Tuyến đường từ Gathering Area đến các khu vực phân loại và từ các khu vực phân loại đến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Gathering Area.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2297DA-F55C-4E1F-A285-E7B42BE0CD7A}"/>
              </a:ext>
            </a:extLst>
          </p:cNvPr>
          <p:cNvSpPr txBox="1"/>
          <p:nvPr/>
        </p:nvSpPr>
        <p:spPr>
          <a:xfrm>
            <a:off x="896361" y="5032369"/>
            <a:ext cx="617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Nhóm</a:t>
            </a:r>
            <a:r>
              <a:rPr lang="en-US" b="1" dirty="0"/>
              <a:t> 3:</a:t>
            </a:r>
            <a:r>
              <a:rPr lang="en-US" dirty="0"/>
              <a:t>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Tuyến đường từ các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vực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 Start point.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358D87-8558-436D-9B7E-54348EF4276E}"/>
                  </a:ext>
                </a:extLst>
              </p:cNvPr>
              <p:cNvSpPr txBox="1"/>
              <p:nvPr/>
            </p:nvSpPr>
            <p:spPr>
              <a:xfrm>
                <a:off x="1385860" y="2914017"/>
                <a:ext cx="2070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358D87-8558-436D-9B7E-54348EF42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60" y="2914017"/>
                <a:ext cx="2070695" cy="369332"/>
              </a:xfrm>
              <a:prstGeom prst="rect">
                <a:avLst/>
              </a:prstGeom>
              <a:blipFill>
                <a:blip r:embed="rId4"/>
                <a:stretch>
                  <a:fillRect l="-2059" t="-163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CCE304-C793-41C3-9E92-C19AAAE28730}"/>
                  </a:ext>
                </a:extLst>
              </p:cNvPr>
              <p:cNvSpPr txBox="1"/>
              <p:nvPr/>
            </p:nvSpPr>
            <p:spPr>
              <a:xfrm>
                <a:off x="1385860" y="4067425"/>
                <a:ext cx="210852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CCE304-C793-41C3-9E92-C19AAAE28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60" y="4067425"/>
                <a:ext cx="2108526" cy="923330"/>
              </a:xfrm>
              <a:prstGeom prst="rect">
                <a:avLst/>
              </a:prstGeom>
              <a:blipFill>
                <a:blip r:embed="rId5"/>
                <a:stretch>
                  <a:fillRect l="-2023" t="-65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93A3C0-928D-42D6-A3AB-7A28343168B6}"/>
                  </a:ext>
                </a:extLst>
              </p:cNvPr>
              <p:cNvSpPr txBox="1"/>
              <p:nvPr/>
            </p:nvSpPr>
            <p:spPr>
              <a:xfrm>
                <a:off x="1385860" y="5629180"/>
                <a:ext cx="111056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Courier New" panose="02070309020205020404" pitchFamily="49" charset="0"/>
                  <a:buChar char="-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93A3C0-928D-42D6-A3AB-7A2834316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60" y="5629180"/>
                <a:ext cx="1110560" cy="923330"/>
              </a:xfrm>
              <a:prstGeom prst="rect">
                <a:avLst/>
              </a:prstGeom>
              <a:blipFill>
                <a:blip r:embed="rId6"/>
                <a:stretch>
                  <a:fillRect l="-382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CF50A01-5804-4524-A35E-1DCD262598A4}"/>
              </a:ext>
            </a:extLst>
          </p:cNvPr>
          <p:cNvSpPr txBox="1"/>
          <p:nvPr/>
        </p:nvSpPr>
        <p:spPr>
          <a:xfrm>
            <a:off x="838199" y="1759572"/>
            <a:ext cx="8924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,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bằn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dánh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chia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Robot </a:t>
            </a:r>
            <a:r>
              <a:rPr lang="en-US" dirty="0" err="1"/>
              <a:t>thành</a:t>
            </a:r>
            <a:r>
              <a:rPr lang="en-US" dirty="0"/>
              <a:t> 3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30235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85E2-DC79-4988-98B7-30BB6FEB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AC32C-2DC3-4BFB-A822-6698AE1BE7DF}"/>
              </a:ext>
            </a:extLst>
          </p:cNvPr>
          <p:cNvSpPr txBox="1"/>
          <p:nvPr/>
        </p:nvSpPr>
        <p:spPr>
          <a:xfrm>
            <a:off x="838200" y="1188720"/>
            <a:ext cx="605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tìm</a:t>
            </a:r>
            <a:r>
              <a:rPr lang="en-US" sz="2400" b="1" dirty="0"/>
              <a:t> </a:t>
            </a:r>
            <a:r>
              <a:rPr lang="en-US" sz="2400" b="1" dirty="0" err="1"/>
              <a:t>vị</a:t>
            </a:r>
            <a:r>
              <a:rPr lang="en-US" sz="2400" b="1" dirty="0"/>
              <a:t> </a:t>
            </a:r>
            <a:r>
              <a:rPr lang="en-US" sz="2400" b="1" dirty="0" err="1"/>
              <a:t>trí</a:t>
            </a:r>
            <a:r>
              <a:rPr lang="en-US" sz="2400" b="1" dirty="0"/>
              <a:t>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khu</a:t>
            </a:r>
            <a:r>
              <a:rPr lang="en-US" sz="2400" b="1" dirty="0"/>
              <a:t> </a:t>
            </a:r>
            <a:r>
              <a:rPr lang="en-US" sz="2400" b="1" dirty="0" err="1"/>
              <a:t>vực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đường</a:t>
            </a:r>
            <a:r>
              <a:rPr lang="en-US" sz="2400" b="1" dirty="0"/>
              <a:t> </a:t>
            </a:r>
            <a:r>
              <a:rPr lang="en-US" sz="2400" b="1" dirty="0" err="1"/>
              <a:t>đi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5BBA8-D648-43B5-8B4B-3F7B0BA48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3" y="2225616"/>
            <a:ext cx="4239723" cy="3670086"/>
          </a:xfrm>
          <a:prstGeom prst="rect">
            <a:avLst/>
          </a:prstGeom>
        </p:spPr>
      </p:pic>
      <p:pic>
        <p:nvPicPr>
          <p:cNvPr id="5" name="Graphic 4" descr="Lightbulb with solid fill">
            <a:extLst>
              <a:ext uri="{FF2B5EF4-FFF2-40B4-BE49-F238E27FC236}">
                <a16:creationId xmlns:a16="http://schemas.microsoft.com/office/drawing/2014/main" id="{D0E6C82C-8459-4879-BDFD-4201C0B70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371" y="1867952"/>
            <a:ext cx="446536" cy="446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C90CA-AAA7-4F81-B9EB-87E98A5EF92D}"/>
              </a:ext>
            </a:extLst>
          </p:cNvPr>
          <p:cNvSpPr txBox="1"/>
          <p:nvPr/>
        </p:nvSpPr>
        <p:spPr>
          <a:xfrm>
            <a:off x="1629854" y="1867952"/>
            <a:ext cx="4027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vi-V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ử dụng một màu sắc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mỗi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vi-V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Graphic 6" descr="Lightbulb with solid fill">
            <a:extLst>
              <a:ext uri="{FF2B5EF4-FFF2-40B4-BE49-F238E27FC236}">
                <a16:creationId xmlns:a16="http://schemas.microsoft.com/office/drawing/2014/main" id="{748D6B43-3BFA-4063-B61E-33FC0969F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371" y="2925958"/>
            <a:ext cx="446536" cy="446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6F8466-CD8F-4094-A64F-9E05EB9C7A3D}"/>
              </a:ext>
            </a:extLst>
          </p:cNvPr>
          <p:cNvSpPr txBox="1"/>
          <p:nvPr/>
        </p:nvSpPr>
        <p:spPr>
          <a:xfrm>
            <a:off x="1597197" y="2925958"/>
            <a:ext cx="4027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 cảm biến màu sắc được đặt đáy của Robot để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 hiện sự thay đổi màu sắc trên các đoạn đường.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Robot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tuyến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sẵn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FE5B17-61B2-4BAF-B0BB-546E45509D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97" y="4403286"/>
            <a:ext cx="2124514" cy="21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73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85E2-DC79-4988-98B7-30BB6FEB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xuất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endParaRPr lang="en-US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AC32C-2DC3-4BFB-A822-6698AE1BE7DF}"/>
              </a:ext>
            </a:extLst>
          </p:cNvPr>
          <p:cNvSpPr txBox="1"/>
          <p:nvPr/>
        </p:nvSpPr>
        <p:spPr>
          <a:xfrm>
            <a:off x="838200" y="1188720"/>
            <a:ext cx="605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tìm</a:t>
            </a:r>
            <a:r>
              <a:rPr lang="en-US" sz="2400" b="1" dirty="0"/>
              <a:t> </a:t>
            </a:r>
            <a:r>
              <a:rPr lang="en-US" sz="2400" b="1" dirty="0" err="1"/>
              <a:t>vị</a:t>
            </a:r>
            <a:r>
              <a:rPr lang="en-US" sz="2400" b="1" dirty="0"/>
              <a:t> </a:t>
            </a:r>
            <a:r>
              <a:rPr lang="en-US" sz="2400" b="1" dirty="0" err="1"/>
              <a:t>trí</a:t>
            </a:r>
            <a:r>
              <a:rPr lang="en-US" sz="2400" b="1" dirty="0"/>
              <a:t>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khu</a:t>
            </a:r>
            <a:r>
              <a:rPr lang="en-US" sz="2400" b="1" dirty="0"/>
              <a:t> </a:t>
            </a:r>
            <a:r>
              <a:rPr lang="en-US" sz="2400" b="1" dirty="0" err="1"/>
              <a:t>vực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đường</a:t>
            </a:r>
            <a:r>
              <a:rPr lang="en-US" sz="2400" b="1" dirty="0"/>
              <a:t> </a:t>
            </a:r>
            <a:r>
              <a:rPr lang="en-US" sz="2400" b="1" dirty="0" err="1"/>
              <a:t>đi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5BBA8-D648-43B5-8B4B-3F7B0BA48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3" y="2225616"/>
            <a:ext cx="4239723" cy="3670086"/>
          </a:xfrm>
          <a:prstGeom prst="rect">
            <a:avLst/>
          </a:prstGeom>
        </p:spPr>
      </p:pic>
      <p:pic>
        <p:nvPicPr>
          <p:cNvPr id="5" name="Graphic 4" descr="Lightbulb with solid fill">
            <a:extLst>
              <a:ext uri="{FF2B5EF4-FFF2-40B4-BE49-F238E27FC236}">
                <a16:creationId xmlns:a16="http://schemas.microsoft.com/office/drawing/2014/main" id="{D0E6C82C-8459-4879-BDFD-4201C0B70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371" y="1867952"/>
            <a:ext cx="446536" cy="446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C90CA-AAA7-4F81-B9EB-87E98A5EF92D}"/>
              </a:ext>
            </a:extLst>
          </p:cNvPr>
          <p:cNvSpPr txBox="1"/>
          <p:nvPr/>
        </p:nvSpPr>
        <p:spPr>
          <a:xfrm>
            <a:off x="1629854" y="1867952"/>
            <a:ext cx="4027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vi-V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ử dụng một màu sắc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mỗi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vi-V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Graphic 6" descr="Lightbulb with solid fill">
            <a:extLst>
              <a:ext uri="{FF2B5EF4-FFF2-40B4-BE49-F238E27FC236}">
                <a16:creationId xmlns:a16="http://schemas.microsoft.com/office/drawing/2014/main" id="{748D6B43-3BFA-4063-B61E-33FC0969F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371" y="2925958"/>
            <a:ext cx="446536" cy="446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6F8466-CD8F-4094-A64F-9E05EB9C7A3D}"/>
              </a:ext>
            </a:extLst>
          </p:cNvPr>
          <p:cNvSpPr txBox="1"/>
          <p:nvPr/>
        </p:nvSpPr>
        <p:spPr>
          <a:xfrm>
            <a:off x="1597197" y="2925958"/>
            <a:ext cx="4027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 cảm biến màu sắc được đặt đáy của Robot để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 hiện sự thay đổi màu sắc trên các đoạn đường.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Robot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tuyến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sẵn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FE5B17-61B2-4BAF-B0BB-546E45509D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97" y="4403286"/>
            <a:ext cx="2124514" cy="21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12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6. </a:t>
            </a:r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	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71260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BA99CC-2F9B-4343-A153-15EB557C78CE}"/>
              </a:ext>
            </a:extLst>
          </p:cNvPr>
          <p:cNvSpPr/>
          <p:nvPr/>
        </p:nvSpPr>
        <p:spPr>
          <a:xfrm>
            <a:off x="5908892" y="1942564"/>
            <a:ext cx="1138084" cy="3693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105 </a:t>
            </a:r>
            <a:r>
              <a:rPr lang="en-US" b="1" dirty="0" err="1"/>
              <a:t>ngày</a:t>
            </a:r>
            <a:endParaRPr lang="en-US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E6A6238-1925-4A9A-95D2-7DF4D5296A4C}"/>
              </a:ext>
            </a:extLst>
          </p:cNvPr>
          <p:cNvSpPr/>
          <p:nvPr/>
        </p:nvSpPr>
        <p:spPr>
          <a:xfrm>
            <a:off x="5784187" y="2738700"/>
            <a:ext cx="893193" cy="4455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493861D-F2C6-4703-89E9-C86523CD2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F9E01A-6B95-4FA9-9046-C862F197B295}"/>
              </a:ext>
            </a:extLst>
          </p:cNvPr>
          <p:cNvSpPr txBox="1"/>
          <p:nvPr/>
        </p:nvSpPr>
        <p:spPr>
          <a:xfrm>
            <a:off x="3210947" y="1942564"/>
            <a:ext cx="27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khoảng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728C44-32A1-4E4B-9110-ED4BEA5097DB}"/>
              </a:ext>
            </a:extLst>
          </p:cNvPr>
          <p:cNvSpPr txBox="1"/>
          <p:nvPr/>
        </p:nvSpPr>
        <p:spPr>
          <a:xfrm>
            <a:off x="3215748" y="2776483"/>
            <a:ext cx="263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chia </a:t>
            </a:r>
            <a:r>
              <a:rPr lang="en-US" dirty="0" err="1"/>
              <a:t>thành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FD544C-3CFE-4DA4-AA56-67D7B00D8A21}"/>
              </a:ext>
            </a:extLst>
          </p:cNvPr>
          <p:cNvSpPr txBox="1"/>
          <p:nvPr/>
        </p:nvSpPr>
        <p:spPr>
          <a:xfrm>
            <a:off x="3732215" y="3373700"/>
            <a:ext cx="335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test </a:t>
            </a:r>
            <a:r>
              <a:rPr lang="en-US" b="1" dirty="0">
                <a:solidFill>
                  <a:srgbClr val="5B9BD5"/>
                </a:solidFill>
              </a:rPr>
              <a:t>(1 </a:t>
            </a:r>
            <a:r>
              <a:rPr lang="en-US" b="1" dirty="0" err="1">
                <a:solidFill>
                  <a:srgbClr val="5B9BD5"/>
                </a:solidFill>
              </a:rPr>
              <a:t>ngày</a:t>
            </a:r>
            <a:r>
              <a:rPr lang="en-US" b="1" dirty="0">
                <a:solidFill>
                  <a:srgbClr val="5B9BD5"/>
                </a:solidFill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37E12E-D789-483F-9CAC-8590255DC0A3}"/>
              </a:ext>
            </a:extLst>
          </p:cNvPr>
          <p:cNvSpPr txBox="1"/>
          <p:nvPr/>
        </p:nvSpPr>
        <p:spPr>
          <a:xfrm>
            <a:off x="3732214" y="3890167"/>
            <a:ext cx="331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b="1" dirty="0">
                <a:solidFill>
                  <a:srgbClr val="5B9BD5"/>
                </a:solidFill>
              </a:rPr>
              <a:t>(53 </a:t>
            </a:r>
            <a:r>
              <a:rPr lang="en-US" b="1" dirty="0" err="1">
                <a:solidFill>
                  <a:srgbClr val="5B9BD5"/>
                </a:solidFill>
              </a:rPr>
              <a:t>ngày</a:t>
            </a:r>
            <a:r>
              <a:rPr lang="en-US" b="1" dirty="0">
                <a:solidFill>
                  <a:srgbClr val="5B9BD5"/>
                </a:solidFill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4FF7D5-0BB6-4335-9768-230F38795CB3}"/>
              </a:ext>
            </a:extLst>
          </p:cNvPr>
          <p:cNvSpPr txBox="1"/>
          <p:nvPr/>
        </p:nvSpPr>
        <p:spPr>
          <a:xfrm>
            <a:off x="3732214" y="4406634"/>
            <a:ext cx="333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b="1" dirty="0">
                <a:solidFill>
                  <a:srgbClr val="5B9BD5"/>
                </a:solidFill>
              </a:rPr>
              <a:t>(44 </a:t>
            </a:r>
            <a:r>
              <a:rPr lang="en-US" b="1" dirty="0" err="1">
                <a:solidFill>
                  <a:srgbClr val="5B9BD5"/>
                </a:solidFill>
              </a:rPr>
              <a:t>ngày</a:t>
            </a:r>
            <a:r>
              <a:rPr lang="en-US" b="1" dirty="0">
                <a:solidFill>
                  <a:srgbClr val="5B9BD5"/>
                </a:solidFill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806FC-341E-457F-BB18-051C60CD1A88}"/>
              </a:ext>
            </a:extLst>
          </p:cNvPr>
          <p:cNvSpPr txBox="1"/>
          <p:nvPr/>
        </p:nvSpPr>
        <p:spPr>
          <a:xfrm>
            <a:off x="3752123" y="4923101"/>
            <a:ext cx="237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b="1" dirty="0">
                <a:solidFill>
                  <a:srgbClr val="5B9BD5"/>
                </a:solidFill>
              </a:rPr>
              <a:t>(7 </a:t>
            </a:r>
            <a:r>
              <a:rPr lang="en-US" b="1" dirty="0" err="1">
                <a:solidFill>
                  <a:srgbClr val="5B9BD5"/>
                </a:solidFill>
              </a:rPr>
              <a:t>ngày</a:t>
            </a:r>
            <a:r>
              <a:rPr lang="en-US" b="1" dirty="0">
                <a:solidFill>
                  <a:srgbClr val="5B9BD5"/>
                </a:solidFill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7000F5-F610-4DD9-BFB5-99B9A4453B28}"/>
              </a:ext>
            </a:extLst>
          </p:cNvPr>
          <p:cNvSpPr txBox="1"/>
          <p:nvPr/>
        </p:nvSpPr>
        <p:spPr>
          <a:xfrm>
            <a:off x="5784187" y="277648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 </a:t>
            </a:r>
            <a:r>
              <a:rPr lang="en-US" b="1" dirty="0" err="1">
                <a:solidFill>
                  <a:schemeClr val="bg1"/>
                </a:solidFill>
              </a:rPr>
              <a:t>phần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673D25D-2A07-4A8D-9363-224953E9A733}"/>
              </a:ext>
            </a:extLst>
          </p:cNvPr>
          <p:cNvSpPr/>
          <p:nvPr/>
        </p:nvSpPr>
        <p:spPr>
          <a:xfrm>
            <a:off x="8462401" y="1942564"/>
            <a:ext cx="1138084" cy="3693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15 </a:t>
            </a:r>
            <a:r>
              <a:rPr lang="en-US" b="1" dirty="0" err="1"/>
              <a:t>tuần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BF56AE-B965-4080-BE97-16F99251D168}"/>
              </a:ext>
            </a:extLst>
          </p:cNvPr>
          <p:cNvSpPr txBox="1"/>
          <p:nvPr/>
        </p:nvSpPr>
        <p:spPr>
          <a:xfrm>
            <a:off x="7046976" y="1942564"/>
            <a:ext cx="1436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đương</a:t>
            </a:r>
            <a:endParaRPr lang="en-US" dirty="0"/>
          </a:p>
        </p:txBody>
      </p:sp>
      <p:pic>
        <p:nvPicPr>
          <p:cNvPr id="33" name="Graphic 32" descr="Daily calendar with solid fill">
            <a:extLst>
              <a:ext uri="{FF2B5EF4-FFF2-40B4-BE49-F238E27FC236}">
                <a16:creationId xmlns:a16="http://schemas.microsoft.com/office/drawing/2014/main" id="{C0A420D5-AE14-4176-B40C-25809FB69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0532" y="1820552"/>
            <a:ext cx="580415" cy="580415"/>
          </a:xfrm>
          <a:prstGeom prst="rect">
            <a:avLst/>
          </a:prstGeom>
        </p:spPr>
      </p:pic>
      <p:pic>
        <p:nvPicPr>
          <p:cNvPr id="34" name="Graphic 33" descr="List with solid fill">
            <a:extLst>
              <a:ext uri="{FF2B5EF4-FFF2-40B4-BE49-F238E27FC236}">
                <a16:creationId xmlns:a16="http://schemas.microsoft.com/office/drawing/2014/main" id="{F15CCCD2-ECD5-48C2-8D63-961014261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0532" y="2668541"/>
            <a:ext cx="585216" cy="585216"/>
          </a:xfrm>
          <a:prstGeom prst="rect">
            <a:avLst/>
          </a:prstGeom>
        </p:spPr>
      </p:pic>
      <p:pic>
        <p:nvPicPr>
          <p:cNvPr id="35" name="Graphic 34" descr="Arrow: Rotate left with solid fill">
            <a:extLst>
              <a:ext uri="{FF2B5EF4-FFF2-40B4-BE49-F238E27FC236}">
                <a16:creationId xmlns:a16="http://schemas.microsoft.com/office/drawing/2014/main" id="{015B7DF4-292B-4A05-959F-48E4AEA5EB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498817" y="3411232"/>
            <a:ext cx="274320" cy="274320"/>
          </a:xfrm>
          <a:prstGeom prst="rect">
            <a:avLst/>
          </a:prstGeom>
        </p:spPr>
      </p:pic>
      <p:pic>
        <p:nvPicPr>
          <p:cNvPr id="36" name="Graphic 35" descr="Arrow: Rotate left with solid fill">
            <a:extLst>
              <a:ext uri="{FF2B5EF4-FFF2-40B4-BE49-F238E27FC236}">
                <a16:creationId xmlns:a16="http://schemas.microsoft.com/office/drawing/2014/main" id="{8A0A28AE-3F72-4130-B491-06BFF281F8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498817" y="3920928"/>
            <a:ext cx="274320" cy="274320"/>
          </a:xfrm>
          <a:prstGeom prst="rect">
            <a:avLst/>
          </a:prstGeom>
        </p:spPr>
      </p:pic>
      <p:pic>
        <p:nvPicPr>
          <p:cNvPr id="37" name="Graphic 36" descr="Arrow: Rotate left with solid fill">
            <a:extLst>
              <a:ext uri="{FF2B5EF4-FFF2-40B4-BE49-F238E27FC236}">
                <a16:creationId xmlns:a16="http://schemas.microsoft.com/office/drawing/2014/main" id="{2FEFEAF4-8DB2-49F1-9491-330C755DF8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498817" y="4430624"/>
            <a:ext cx="274320" cy="274320"/>
          </a:xfrm>
          <a:prstGeom prst="rect">
            <a:avLst/>
          </a:prstGeom>
        </p:spPr>
      </p:pic>
      <p:pic>
        <p:nvPicPr>
          <p:cNvPr id="38" name="Graphic 37" descr="Arrow: Rotate left with solid fill">
            <a:extLst>
              <a:ext uri="{FF2B5EF4-FFF2-40B4-BE49-F238E27FC236}">
                <a16:creationId xmlns:a16="http://schemas.microsoft.com/office/drawing/2014/main" id="{00F2E495-0BC3-4CBB-AFBF-5A61040104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498817" y="4940319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72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5B0A2C-B3F5-429A-B132-9E5B13DDE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83FE3F3-221C-434E-B478-8E1EC7D11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698153"/>
              </p:ext>
            </p:extLst>
          </p:nvPr>
        </p:nvGraphicFramePr>
        <p:xfrm>
          <a:off x="1905000" y="2263272"/>
          <a:ext cx="8382000" cy="37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0">
                  <a:extLst>
                    <a:ext uri="{9D8B030D-6E8A-4147-A177-3AD203B41FA5}">
                      <a16:colId xmlns:a16="http://schemas.microsoft.com/office/drawing/2014/main" val="4162068776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604102312"/>
                    </a:ext>
                  </a:extLst>
                </a:gridCol>
              </a:tblGrid>
              <a:tr h="7569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vụ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Ước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171778"/>
                  </a:ext>
                </a:extLst>
              </a:tr>
              <a:tr h="75692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Vẽ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được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miêu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trong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đề</a:t>
                      </a:r>
                      <a:r>
                        <a:rPr lang="en-US" dirty="0"/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tài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700943"/>
                  </a:ext>
                </a:extLst>
              </a:tr>
              <a:tr h="75692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Vẽ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đường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vực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569001"/>
                  </a:ext>
                </a:extLst>
              </a:tr>
              <a:tr h="75692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Chuẩn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vuông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28065"/>
                  </a:ext>
                </a:extLst>
              </a:tr>
              <a:tr h="756920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/>
                        <a:t>Tổng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ngày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thực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hiện</a:t>
                      </a:r>
                      <a:r>
                        <a:rPr lang="en-US" b="1" dirty="0"/>
                        <a:t> 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236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2B5C91-1FA5-4308-BD78-E827A4E68A32}"/>
              </a:ext>
            </a:extLst>
          </p:cNvPr>
          <p:cNvSpPr txBox="1"/>
          <p:nvPr/>
        </p:nvSpPr>
        <p:spPr>
          <a:xfrm>
            <a:off x="838200" y="1567048"/>
            <a:ext cx="3255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</a:t>
            </a:r>
            <a:r>
              <a:rPr lang="en-US" sz="2400" b="1" dirty="0" err="1"/>
              <a:t>Chuẩn</a:t>
            </a:r>
            <a:r>
              <a:rPr lang="en-US" sz="2400" b="1" dirty="0"/>
              <a:t> </a:t>
            </a:r>
            <a:r>
              <a:rPr lang="en-US" sz="2400" b="1" dirty="0" err="1"/>
              <a:t>bị</a:t>
            </a:r>
            <a:r>
              <a:rPr lang="en-US" sz="2400" b="1" dirty="0"/>
              <a:t> </a:t>
            </a:r>
            <a:r>
              <a:rPr lang="en-US" sz="2400" b="1" dirty="0" err="1"/>
              <a:t>khu</a:t>
            </a:r>
            <a:r>
              <a:rPr lang="en-US" sz="2400" b="1" dirty="0"/>
              <a:t> </a:t>
            </a:r>
            <a:r>
              <a:rPr lang="en-US" sz="2400" b="1" dirty="0" err="1"/>
              <a:t>vực</a:t>
            </a:r>
            <a:r>
              <a:rPr lang="en-US" sz="2400" b="1" dirty="0"/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522288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1. </a:t>
            </a:r>
            <a:r>
              <a:rPr lang="en-US" dirty="0" err="1">
                <a:latin typeface="+mn-lt"/>
              </a:rPr>
              <a:t>Tổng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Robot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15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FB80-44C6-4E88-8F07-E4D71719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5BACAE5-4054-40A0-ABF9-D8199292E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691423"/>
              </p:ext>
            </p:extLst>
          </p:nvPr>
        </p:nvGraphicFramePr>
        <p:xfrm>
          <a:off x="1905000" y="2204005"/>
          <a:ext cx="8382000" cy="4027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0">
                  <a:extLst>
                    <a:ext uri="{9D8B030D-6E8A-4147-A177-3AD203B41FA5}">
                      <a16:colId xmlns:a16="http://schemas.microsoft.com/office/drawing/2014/main" val="4162068776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604102312"/>
                    </a:ext>
                  </a:extLst>
                </a:gridCol>
              </a:tblGrid>
              <a:tr h="67124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vụ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Ước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171778"/>
                  </a:ext>
                </a:extLst>
              </a:tr>
              <a:tr h="67124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Chuẩn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Lựa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chọn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mua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tra</a:t>
                      </a:r>
                      <a:r>
                        <a:rPr lang="en-US" dirty="0"/>
                        <a:t>)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700943"/>
                  </a:ext>
                </a:extLst>
              </a:tr>
              <a:tr h="67124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phỏng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điện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cấu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phỏng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Robot)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569001"/>
                  </a:ext>
                </a:extLst>
              </a:tr>
              <a:tr h="67124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Lắp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rắp</a:t>
                      </a:r>
                      <a:r>
                        <a:rPr lang="en-US" dirty="0"/>
                        <a:t> Robot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28065"/>
                  </a:ext>
                </a:extLst>
              </a:tr>
              <a:tr h="67124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Kiểm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chỉnh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130563"/>
                  </a:ext>
                </a:extLst>
              </a:tr>
              <a:tr h="671244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/>
                        <a:t>Tổng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ngày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thực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hiện</a:t>
                      </a:r>
                      <a:r>
                        <a:rPr lang="en-US" b="1" dirty="0"/>
                        <a:t> 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53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236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65DF20-6354-46C5-9F58-8FBDE2383C54}"/>
              </a:ext>
            </a:extLst>
          </p:cNvPr>
          <p:cNvSpPr txBox="1"/>
          <p:nvPr/>
        </p:nvSpPr>
        <p:spPr>
          <a:xfrm>
            <a:off x="838200" y="1567048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Hiện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cứng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89625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0882-61F1-420B-B01F-4DC226DC6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195C541-AA28-4F56-923F-9997E77DD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876806"/>
              </p:ext>
            </p:extLst>
          </p:nvPr>
        </p:nvGraphicFramePr>
        <p:xfrm>
          <a:off x="1905000" y="2204005"/>
          <a:ext cx="8382000" cy="3866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0">
                  <a:extLst>
                    <a:ext uri="{9D8B030D-6E8A-4147-A177-3AD203B41FA5}">
                      <a16:colId xmlns:a16="http://schemas.microsoft.com/office/drawing/2014/main" val="4162068776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604102312"/>
                    </a:ext>
                  </a:extLst>
                </a:gridCol>
              </a:tblGrid>
              <a:tr h="51729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vụ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Ước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171778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Xây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dựng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training model AI (</a:t>
                      </a:r>
                      <a:r>
                        <a:rPr lang="en-US" dirty="0" err="1"/>
                        <a:t>Chuẩn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data set, </a:t>
                      </a:r>
                      <a:r>
                        <a:rPr lang="en-US" dirty="0" err="1"/>
                        <a:t>xây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dựng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huấn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luyện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hình</a:t>
                      </a:r>
                      <a:r>
                        <a:rPr lang="en-US" dirty="0"/>
                        <a:t>)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700943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dư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án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set up </a:t>
                      </a:r>
                      <a:r>
                        <a:rPr lang="en-US" dirty="0" err="1"/>
                        <a:t>môi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trường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569001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thành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Robot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28065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Tích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hợp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hình</a:t>
                      </a:r>
                      <a:r>
                        <a:rPr lang="en-US" dirty="0"/>
                        <a:t> AI </a:t>
                      </a:r>
                      <a:r>
                        <a:rPr lang="en-US" dirty="0" err="1"/>
                        <a:t>đã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vào</a:t>
                      </a:r>
                      <a:r>
                        <a:rPr lang="en-US" dirty="0"/>
                        <a:t> Robot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130563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Nạp</a:t>
                      </a:r>
                      <a:r>
                        <a:rPr lang="en-US" dirty="0"/>
                        <a:t> code </a:t>
                      </a:r>
                      <a:r>
                        <a:rPr lang="en-US" dirty="0" err="1"/>
                        <a:t>vào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cứng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chạy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lỗi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209874"/>
                  </a:ext>
                </a:extLst>
              </a:tr>
              <a:tr h="517295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/>
                        <a:t>Tổng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ngày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thực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hiện</a:t>
                      </a:r>
                      <a:r>
                        <a:rPr lang="en-US" b="1" dirty="0"/>
                        <a:t> 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51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236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155BD25-7D94-4986-89E7-94C63C770C08}"/>
              </a:ext>
            </a:extLst>
          </p:cNvPr>
          <p:cNvSpPr txBox="1"/>
          <p:nvPr/>
        </p:nvSpPr>
        <p:spPr>
          <a:xfrm>
            <a:off x="838200" y="1567048"/>
            <a:ext cx="3190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3. </a:t>
            </a:r>
            <a:r>
              <a:rPr lang="en-US" sz="2400" b="1" dirty="0" err="1"/>
              <a:t>Hiện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mềm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422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08820-66BB-4F32-B835-C990AB439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485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đoạn</a:t>
            </a:r>
            <a:r>
              <a:rPr lang="en-US" dirty="0">
                <a:latin typeface="+mn-lt"/>
              </a:rPr>
              <a:t> 2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B927DB-2AF0-455F-951C-507F6594F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398358"/>
              </p:ext>
            </p:extLst>
          </p:nvPr>
        </p:nvGraphicFramePr>
        <p:xfrm>
          <a:off x="1905000" y="2531533"/>
          <a:ext cx="8382000" cy="2391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0">
                  <a:extLst>
                    <a:ext uri="{9D8B030D-6E8A-4147-A177-3AD203B41FA5}">
                      <a16:colId xmlns:a16="http://schemas.microsoft.com/office/drawing/2014/main" val="4162068776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604102312"/>
                    </a:ext>
                  </a:extLst>
                </a:gridCol>
              </a:tblGrid>
              <a:tr h="91400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vụ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Ước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ngày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171778"/>
                  </a:ext>
                </a:extLst>
              </a:tr>
              <a:tr h="738672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Viết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cáo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700943"/>
                  </a:ext>
                </a:extLst>
              </a:tr>
              <a:tr h="738672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/>
                        <a:t>Tổng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ngày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thực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hiện</a:t>
                      </a:r>
                      <a:r>
                        <a:rPr lang="en-US" b="1" dirty="0"/>
                        <a:t> 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236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14C4E7F-23FB-49B7-A2A6-AB215FC18508}"/>
              </a:ext>
            </a:extLst>
          </p:cNvPr>
          <p:cNvSpPr txBox="1"/>
          <p:nvPr/>
        </p:nvSpPr>
        <p:spPr>
          <a:xfrm>
            <a:off x="838200" y="1567048"/>
            <a:ext cx="2073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4. </a:t>
            </a:r>
            <a:r>
              <a:rPr lang="en-US" sz="2400" b="1" dirty="0" err="1"/>
              <a:t>Viết</a:t>
            </a:r>
            <a:r>
              <a:rPr lang="en-US" sz="2400" b="1" dirty="0"/>
              <a:t> </a:t>
            </a:r>
            <a:r>
              <a:rPr lang="en-US" sz="2400" b="1" dirty="0" err="1"/>
              <a:t>báo</a:t>
            </a:r>
            <a:r>
              <a:rPr lang="en-US" sz="2400" b="1" dirty="0"/>
              <a:t> </a:t>
            </a:r>
            <a:r>
              <a:rPr lang="en-US" sz="2400" b="1" dirty="0" err="1"/>
              <a:t>cáo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51997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2623866"/>
            <a:ext cx="10515600" cy="16102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CẢM ƠN CÁC THẦY ĐÃ LẮNG NGHE PHẦN TRÌNH BÀY CỦA EM</a:t>
            </a:r>
          </a:p>
        </p:txBody>
      </p:sp>
    </p:spTree>
    <p:extLst>
      <p:ext uri="{BB962C8B-B14F-4D97-AF65-F5344CB8AC3E}">
        <p14:creationId xmlns:p14="http://schemas.microsoft.com/office/powerpoint/2010/main" val="3833958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Tổng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607114-0F6F-41DE-A957-61436D8DAB73}"/>
              </a:ext>
            </a:extLst>
          </p:cNvPr>
          <p:cNvSpPr txBox="1"/>
          <p:nvPr/>
        </p:nvSpPr>
        <p:spPr>
          <a:xfrm>
            <a:off x="1409414" y="2215617"/>
            <a:ext cx="4901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Font typeface="Courier New" panose="02070309020205020404" pitchFamily="49" charset="0"/>
              <a:buChar char="-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hoá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B6355-FE07-47D1-AB99-1EAB7009F564}"/>
              </a:ext>
            </a:extLst>
          </p:cNvPr>
          <p:cNvSpPr txBox="1"/>
          <p:nvPr/>
        </p:nvSpPr>
        <p:spPr>
          <a:xfrm>
            <a:off x="1409414" y="3185113"/>
            <a:ext cx="5033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Font typeface="Courier New" panose="02070309020205020404" pitchFamily="49" charset="0"/>
              <a:buChar char="-"/>
            </a:pP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doanh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nghiệp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nhanh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chống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4" name="Graphic 3" descr="Upward trend with solid fill">
            <a:extLst>
              <a:ext uri="{FF2B5EF4-FFF2-40B4-BE49-F238E27FC236}">
                <a16:creationId xmlns:a16="http://schemas.microsoft.com/office/drawing/2014/main" id="{A5B9E702-5C2D-4BF9-8D5B-417ECDE77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6081" y="3831444"/>
            <a:ext cx="548059" cy="548059"/>
          </a:xfrm>
          <a:prstGeom prst="rect">
            <a:avLst/>
          </a:prstGeom>
        </p:spPr>
      </p:pic>
      <p:pic>
        <p:nvPicPr>
          <p:cNvPr id="8" name="Graphic 7" descr="Piggy Bank with solid fill">
            <a:extLst>
              <a:ext uri="{FF2B5EF4-FFF2-40B4-BE49-F238E27FC236}">
                <a16:creationId xmlns:a16="http://schemas.microsoft.com/office/drawing/2014/main" id="{55C5E8FE-B57E-43DA-99FD-90BCEECE7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8270" y="4477823"/>
            <a:ext cx="548059" cy="5480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59041-FA9D-4739-BBAF-B0444258DB10}"/>
              </a:ext>
            </a:extLst>
          </p:cNvPr>
          <p:cNvSpPr txBox="1"/>
          <p:nvPr/>
        </p:nvSpPr>
        <p:spPr>
          <a:xfrm>
            <a:off x="2122429" y="3920808"/>
            <a:ext cx="3251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Nâng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8BA7EE-151C-49DD-BD8E-2D2214CF2A47}"/>
              </a:ext>
            </a:extLst>
          </p:cNvPr>
          <p:cNvSpPr txBox="1"/>
          <p:nvPr/>
        </p:nvSpPr>
        <p:spPr>
          <a:xfrm>
            <a:off x="2122429" y="4428688"/>
            <a:ext cx="3086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kiệm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chi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doanh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nghiệp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238E8-99F2-42C6-A9A3-15170750DC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53" y="2085182"/>
            <a:ext cx="4707651" cy="3137649"/>
          </a:xfrm>
          <a:prstGeom prst="hexagon">
            <a:avLst>
              <a:gd name="adj" fmla="val 29226"/>
              <a:gd name="vf" fmla="val 115470"/>
            </a:avLst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902080" y="1410711"/>
            <a:ext cx="5533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5B9BD5"/>
                </a:solidFill>
              </a:rPr>
              <a:t>Tầm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quan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trọng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của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phân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loại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sản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phẩm</a:t>
            </a:r>
            <a:endParaRPr lang="en-US" sz="2400" b="1" dirty="0">
              <a:solidFill>
                <a:srgbClr val="5B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94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Tổng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902080" y="1410711"/>
            <a:ext cx="8389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5B9BD5"/>
                </a:solidFill>
              </a:rPr>
              <a:t>Cấu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tạo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phổ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biến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của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các</a:t>
            </a:r>
            <a:r>
              <a:rPr lang="en-US" sz="2400" b="1" dirty="0">
                <a:solidFill>
                  <a:srgbClr val="5B9BD5"/>
                </a:solidFill>
              </a:rPr>
              <a:t> Robot </a:t>
            </a:r>
            <a:r>
              <a:rPr lang="en-US" sz="2400" b="1" dirty="0" err="1">
                <a:solidFill>
                  <a:srgbClr val="5B9BD5"/>
                </a:solidFill>
              </a:rPr>
              <a:t>phân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loại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sản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phẩm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hiện</a:t>
            </a:r>
            <a:r>
              <a:rPr lang="en-US" sz="2400" b="1" dirty="0">
                <a:solidFill>
                  <a:srgbClr val="5B9BD5"/>
                </a:solidFill>
              </a:rPr>
              <a:t> nay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342485-699A-4C02-9D19-5014CB1A51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454" y="1835911"/>
            <a:ext cx="3488426" cy="2015654"/>
          </a:xfrm>
          <a:prstGeom prst="rect">
            <a:avLst/>
          </a:prstGeom>
          <a:effectLst>
            <a:outerShdw blurRad="63500" sx="102000" sy="102000" algn="ctr" rotWithShape="0">
              <a:schemeClr val="tx2">
                <a:lumMod val="75000"/>
                <a:alpha val="10000"/>
              </a:scheme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7DEFB7-61FB-4F01-B186-A3A3EDC666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0454" y="4400736"/>
            <a:ext cx="3522804" cy="198283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6E1E52-2AC6-4F66-9FAF-467AD1F96E0C}"/>
              </a:ext>
            </a:extLst>
          </p:cNvPr>
          <p:cNvCxnSpPr>
            <a:cxnSpLocks/>
          </p:cNvCxnSpPr>
          <p:nvPr/>
        </p:nvCxnSpPr>
        <p:spPr>
          <a:xfrm>
            <a:off x="9461855" y="3971636"/>
            <a:ext cx="0" cy="386264"/>
          </a:xfrm>
          <a:prstGeom prst="straightConnector1">
            <a:avLst/>
          </a:prstGeom>
          <a:ln w="571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4DD2CF-88A4-48A1-8263-30B68BF67346}"/>
              </a:ext>
            </a:extLst>
          </p:cNvPr>
          <p:cNvSpPr txBox="1"/>
          <p:nvPr/>
        </p:nvSpPr>
        <p:spPr>
          <a:xfrm>
            <a:off x="1116143" y="2246524"/>
            <a:ext cx="637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SzPct val="110000"/>
              <a:buFont typeface="Courier New" panose="02070309020205020404" pitchFamily="49" charset="0"/>
              <a:buChar char="-"/>
            </a:pPr>
            <a:r>
              <a:rPr lang="en-US" dirty="0"/>
              <a:t>Bao </a:t>
            </a:r>
            <a:r>
              <a:rPr lang="en-US" dirty="0" err="1"/>
              <a:t>gồm</a:t>
            </a:r>
            <a:r>
              <a:rPr lang="en-US" dirty="0"/>
              <a:t> 1 </a:t>
            </a:r>
            <a:r>
              <a:rPr lang="en-US" dirty="0" err="1"/>
              <a:t>cánh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robot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6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do (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7)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camera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mỏ</a:t>
            </a:r>
            <a:r>
              <a:rPr lang="en-US" dirty="0"/>
              <a:t> </a:t>
            </a:r>
            <a:r>
              <a:rPr lang="en-US" dirty="0" err="1"/>
              <a:t>kẹp</a:t>
            </a:r>
            <a:r>
              <a:rPr lang="en-US" dirty="0"/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C14CA1-8CE4-4BBF-8D54-C7B00E004F1E}"/>
              </a:ext>
            </a:extLst>
          </p:cNvPr>
          <p:cNvSpPr txBox="1"/>
          <p:nvPr/>
        </p:nvSpPr>
        <p:spPr>
          <a:xfrm>
            <a:off x="1116143" y="3157571"/>
            <a:ext cx="475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/>
              </a:buClr>
              <a:buSzPct val="110000"/>
              <a:buFont typeface="Courier New" panose="02070309020205020404" pitchFamily="49" charset="0"/>
              <a:buChar char="-"/>
            </a:pPr>
            <a:r>
              <a:rPr lang="en-US" dirty="0"/>
              <a:t>Robot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dọc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1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05FC55-FF8D-4805-A59D-13A2D2F3A23E}"/>
              </a:ext>
            </a:extLst>
          </p:cNvPr>
          <p:cNvSpPr txBox="1"/>
          <p:nvPr/>
        </p:nvSpPr>
        <p:spPr>
          <a:xfrm>
            <a:off x="1079585" y="3851565"/>
            <a:ext cx="6584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5B9BD5"/>
              </a:buClr>
              <a:buSzPct val="110000"/>
              <a:buFont typeface="Courier New" panose="02070309020205020404" pitchFamily="49" charset="0"/>
              <a:buChar char="-"/>
            </a:pPr>
            <a:r>
              <a:rPr lang="en-US" dirty="0"/>
              <a:t>Robot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camera </a:t>
            </a:r>
            <a:r>
              <a:rPr lang="en-US" dirty="0" err="1"/>
              <a:t>để</a:t>
            </a:r>
            <a:r>
              <a:rPr lang="en-US" dirty="0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960557-B878-47A8-850B-D605846D2C3F}"/>
              </a:ext>
            </a:extLst>
          </p:cNvPr>
          <p:cNvSpPr/>
          <p:nvPr/>
        </p:nvSpPr>
        <p:spPr>
          <a:xfrm>
            <a:off x="1042541" y="4681613"/>
            <a:ext cx="1291511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Quan </a:t>
            </a:r>
            <a:r>
              <a:rPr lang="en-US" dirty="0" err="1"/>
              <a:t>sát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1E6D6A-5FC1-4901-B8E5-8F74D3EAA8B6}"/>
              </a:ext>
            </a:extLst>
          </p:cNvPr>
          <p:cNvSpPr/>
          <p:nvPr/>
        </p:nvSpPr>
        <p:spPr>
          <a:xfrm>
            <a:off x="3111845" y="4362127"/>
            <a:ext cx="1691975" cy="15533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Computer Vision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9A2E7F-CD9B-48DF-A644-A0C42438A593}"/>
              </a:ext>
            </a:extLst>
          </p:cNvPr>
          <p:cNvSpPr/>
          <p:nvPr/>
        </p:nvSpPr>
        <p:spPr>
          <a:xfrm>
            <a:off x="5559356" y="4357900"/>
            <a:ext cx="1833195" cy="15668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bang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CF69B12-714F-41C5-BC9B-2280A5E81158}"/>
              </a:ext>
            </a:extLst>
          </p:cNvPr>
          <p:cNvSpPr/>
          <p:nvPr/>
        </p:nvSpPr>
        <p:spPr>
          <a:xfrm>
            <a:off x="2548811" y="4963886"/>
            <a:ext cx="350982" cy="349854"/>
          </a:xfrm>
          <a:prstGeom prst="rightArrow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6A4E7E8-13BA-4ABE-BDC1-9D53988D84BA}"/>
              </a:ext>
            </a:extLst>
          </p:cNvPr>
          <p:cNvSpPr/>
          <p:nvPr/>
        </p:nvSpPr>
        <p:spPr>
          <a:xfrm>
            <a:off x="5006097" y="4923912"/>
            <a:ext cx="350982" cy="349854"/>
          </a:xfrm>
          <a:prstGeom prst="rightArrow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9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2. </a:t>
            </a:r>
            <a:r>
              <a:rPr lang="en-US" dirty="0" err="1">
                <a:latin typeface="+mn-lt"/>
              </a:rPr>
              <a:t>Giới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thiệu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tài</a:t>
            </a:r>
            <a:endParaRPr lang="en-US" dirty="0"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ý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tiễn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82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Giới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thiệu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tài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4722584" y="1517510"/>
            <a:ext cx="237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5B9BD5"/>
                </a:solidFill>
              </a:rPr>
              <a:t>Lý</a:t>
            </a:r>
            <a:r>
              <a:rPr lang="en-US" sz="2400" b="1" dirty="0">
                <a:solidFill>
                  <a:srgbClr val="5B9BD5"/>
                </a:solidFill>
              </a:rPr>
              <a:t> do </a:t>
            </a:r>
            <a:r>
              <a:rPr lang="en-US" sz="2400" b="1" dirty="0" err="1">
                <a:solidFill>
                  <a:srgbClr val="5B9BD5"/>
                </a:solidFill>
              </a:rPr>
              <a:t>chọn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đề</a:t>
            </a:r>
            <a:r>
              <a:rPr lang="en-US" sz="2400" b="1" dirty="0">
                <a:solidFill>
                  <a:srgbClr val="5B9BD5"/>
                </a:solidFill>
              </a:rPr>
              <a:t> </a:t>
            </a:r>
            <a:r>
              <a:rPr lang="en-US" sz="2400" b="1" dirty="0" err="1">
                <a:solidFill>
                  <a:srgbClr val="5B9BD5"/>
                </a:solidFill>
              </a:rPr>
              <a:t>tài</a:t>
            </a:r>
            <a:endParaRPr lang="en-US" sz="2400" b="1" dirty="0">
              <a:solidFill>
                <a:srgbClr val="5B9BD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D57547-F958-47E7-86CF-8E484129D9B5}"/>
              </a:ext>
            </a:extLst>
          </p:cNvPr>
          <p:cNvSpPr txBox="1"/>
          <p:nvPr/>
        </p:nvSpPr>
        <p:spPr>
          <a:xfrm>
            <a:off x="2705099" y="2098249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rắp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BBF5C9-A253-45C2-A84F-4B48EE6227CA}"/>
              </a:ext>
            </a:extLst>
          </p:cNvPr>
          <p:cNvSpPr txBox="1"/>
          <p:nvPr/>
        </p:nvSpPr>
        <p:spPr>
          <a:xfrm>
            <a:off x="2705100" y="2958179"/>
            <a:ext cx="678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bãi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bừa</a:t>
            </a:r>
            <a:r>
              <a:rPr lang="en-US" dirty="0"/>
              <a:t> </a:t>
            </a:r>
            <a:r>
              <a:rPr lang="en-US" dirty="0" err="1"/>
              <a:t>bộn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hang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065F00-5B35-4AFC-9893-9A259CB200CF}"/>
              </a:ext>
            </a:extLst>
          </p:cNvPr>
          <p:cNvSpPr txBox="1"/>
          <p:nvPr/>
        </p:nvSpPr>
        <p:spPr>
          <a:xfrm>
            <a:off x="2705100" y="3818109"/>
            <a:ext cx="678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ra </a:t>
            </a:r>
            <a:r>
              <a:rPr lang="en-US" dirty="0" err="1"/>
              <a:t>một</a:t>
            </a:r>
            <a:r>
              <a:rPr lang="en-US" dirty="0"/>
              <a:t> Robot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7712FD-BA7F-471C-B757-0382BC68BF49}"/>
              </a:ext>
            </a:extLst>
          </p:cNvPr>
          <p:cNvSpPr txBox="1"/>
          <p:nvPr/>
        </p:nvSpPr>
        <p:spPr>
          <a:xfrm>
            <a:off x="2705100" y="4187441"/>
            <a:ext cx="6781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04E273-EB59-47AE-9607-173A448E7414}"/>
              </a:ext>
            </a:extLst>
          </p:cNvPr>
          <p:cNvSpPr txBox="1"/>
          <p:nvPr/>
        </p:nvSpPr>
        <p:spPr>
          <a:xfrm>
            <a:off x="2705100" y="4621663"/>
            <a:ext cx="6781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Giảm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,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5DB28B-98C4-4CBB-9EA0-42DF12939D1E}"/>
              </a:ext>
            </a:extLst>
          </p:cNvPr>
          <p:cNvSpPr txBox="1"/>
          <p:nvPr/>
        </p:nvSpPr>
        <p:spPr>
          <a:xfrm>
            <a:off x="2705100" y="5055885"/>
            <a:ext cx="6781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5B9BD5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hài</a:t>
            </a:r>
            <a:r>
              <a:rPr lang="en-US" dirty="0"/>
              <a:t> </a:t>
            </a:r>
            <a:r>
              <a:rPr lang="en-US" dirty="0" err="1"/>
              <a:t>lòng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371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3. </a:t>
            </a:r>
            <a:r>
              <a:rPr lang="en-US" dirty="0" err="1">
                <a:latin typeface="+mn-lt"/>
              </a:rPr>
              <a:t>Mục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tiêu</a:t>
            </a:r>
            <a:endParaRPr lang="en-US" dirty="0"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3844017"/>
            <a:ext cx="9577251" cy="1500187"/>
          </a:xfrm>
        </p:spPr>
        <p:txBody>
          <a:bodyPr/>
          <a:lstStyle/>
          <a:p>
            <a:pPr algn="just"/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39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2044" y="227836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Mục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tiêu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C6992-A707-4A51-8FFB-787E5B591C2C}"/>
              </a:ext>
            </a:extLst>
          </p:cNvPr>
          <p:cNvSpPr txBox="1"/>
          <p:nvPr/>
        </p:nvSpPr>
        <p:spPr>
          <a:xfrm>
            <a:off x="1581150" y="1138793"/>
            <a:ext cx="979170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b="1" dirty="0">
                <a:solidFill>
                  <a:srgbClr val="5B9BD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ghiên cứu, thiết kế và hiện thực một Robot phân loại sản phẩm và vận</a:t>
            </a:r>
            <a:r>
              <a:rPr lang="en-US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 sản phẩm đến khu vực được chỉ định thỏa mãn yêu cầu của Test case sau:</a:t>
            </a:r>
            <a:endParaRPr lang="en-US" b="1" dirty="0">
              <a:solidFill>
                <a:srgbClr val="5B9BD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74642-295E-4089-B2AD-A370EBBAF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31" y="1788685"/>
            <a:ext cx="4359599" cy="4359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D5CE8-3D2B-4276-9DF4-EF451D40BE34}"/>
              </a:ext>
            </a:extLst>
          </p:cNvPr>
          <p:cNvSpPr txBox="1"/>
          <p:nvPr/>
        </p:nvSpPr>
        <p:spPr>
          <a:xfrm>
            <a:off x="972693" y="1714076"/>
            <a:ext cx="97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Yêu</a:t>
            </a:r>
            <a:r>
              <a:rPr lang="en-US" b="1" u="sng" dirty="0"/>
              <a:t> </a:t>
            </a:r>
            <a:r>
              <a:rPr lang="en-US" b="1" u="sng" dirty="0" err="1"/>
              <a:t>cầu</a:t>
            </a:r>
            <a:r>
              <a:rPr lang="en-US" b="1" u="sng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BDE596-A712-4FD6-8A3B-174DBE1ED716}"/>
                  </a:ext>
                </a:extLst>
              </p:cNvPr>
              <p:cNvSpPr txBox="1"/>
              <p:nvPr/>
            </p:nvSpPr>
            <p:spPr>
              <a:xfrm>
                <a:off x="972693" y="2876132"/>
                <a:ext cx="6009187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vi-V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Từ </a:t>
                </a:r>
                <a:r>
                  <a:rPr lang="vi-VN" i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 point</a:t>
                </a:r>
                <a14:m>
                  <m:oMath xmlns:m="http://schemas.openxmlformats.org/officeDocument/2006/math">
                    <m:r>
                      <a:rPr lang="vi-VN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vi-V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Robot sẽ xuất phát và tiến đến </a:t>
                </a:r>
                <a:r>
                  <a:rPr lang="vi-VN" b="1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Gathering area</a:t>
                </a:r>
                <a:r>
                  <a:rPr lang="vi-V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BDE596-A712-4FD6-8A3B-174DBE1ED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93" y="2876132"/>
                <a:ext cx="6009187" cy="369332"/>
              </a:xfrm>
              <a:prstGeom prst="rect">
                <a:avLst/>
              </a:prstGeom>
              <a:blipFill>
                <a:blip r:embed="rId4"/>
                <a:stretch>
                  <a:fillRect l="-810" t="-7937" r="-4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E9AFCB0-F1F0-4C26-A007-7C0DA0545B99}"/>
              </a:ext>
            </a:extLst>
          </p:cNvPr>
          <p:cNvSpPr txBox="1"/>
          <p:nvPr/>
        </p:nvSpPr>
        <p:spPr>
          <a:xfrm>
            <a:off x="972693" y="3651546"/>
            <a:ext cx="600918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 tiến hành nhận diện và phân loại các khối vuông rồi vận chuyển các khối vuông đến các khu vực phân loại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vi-VN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Classified Area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tương ứng với màu sắc của từng khối vuông. 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882F80-5685-4129-8F95-46C75E25F17D}"/>
              </a:ext>
            </a:extLst>
          </p:cNvPr>
          <p:cNvSpPr txBox="1"/>
          <p:nvPr/>
        </p:nvSpPr>
        <p:spPr>
          <a:xfrm>
            <a:off x="972693" y="4980957"/>
            <a:ext cx="600918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 đã phân loại hết tất cả các khối vuông trong </a:t>
            </a:r>
            <a:r>
              <a:rPr lang="vi-VN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Gathering area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Robot phải quay lại điểm </a:t>
            </a:r>
            <a:r>
              <a:rPr lang="vi-VN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 point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2DF19-4A99-4D07-9A97-32182F1539F3}"/>
              </a:ext>
            </a:extLst>
          </p:cNvPr>
          <p:cNvSpPr txBox="1"/>
          <p:nvPr/>
        </p:nvSpPr>
        <p:spPr>
          <a:xfrm>
            <a:off x="972693" y="2100718"/>
            <a:ext cx="60091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 đầu, các khối vuông được đặt trong </a:t>
            </a:r>
            <a:r>
              <a:rPr lang="vi-VN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Gathering area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62E1FA0-7CA3-419A-8C7A-68B163D3A16F}"/>
              </a:ext>
            </a:extLst>
          </p:cNvPr>
          <p:cNvSpPr/>
          <p:nvPr/>
        </p:nvSpPr>
        <p:spPr>
          <a:xfrm>
            <a:off x="652044" y="2016849"/>
            <a:ext cx="240563" cy="3728546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6D308F1-5F82-4E35-81E4-68020619213E}"/>
              </a:ext>
            </a:extLst>
          </p:cNvPr>
          <p:cNvSpPr/>
          <p:nvPr/>
        </p:nvSpPr>
        <p:spPr>
          <a:xfrm flipH="1">
            <a:off x="7061966" y="1946921"/>
            <a:ext cx="237744" cy="3728546"/>
          </a:xfrm>
          <a:prstGeom prst="leftBrace">
            <a:avLst>
              <a:gd name="adj1" fmla="val 8333"/>
              <a:gd name="adj2" fmla="val 49234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B6B238D-E966-444C-9DB6-6DB6C032068D}"/>
              </a:ext>
            </a:extLst>
          </p:cNvPr>
          <p:cNvSpPr/>
          <p:nvPr/>
        </p:nvSpPr>
        <p:spPr>
          <a:xfrm flipV="1">
            <a:off x="1163193" y="1247085"/>
            <a:ext cx="417957" cy="28145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427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2795</TotalTime>
  <Words>2078</Words>
  <Application>Microsoft Office PowerPoint</Application>
  <PresentationFormat>Widescreen</PresentationFormat>
  <Paragraphs>210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(Body)</vt:lpstr>
      <vt:lpstr>Calibri Light</vt:lpstr>
      <vt:lpstr>Cambria Math</vt:lpstr>
      <vt:lpstr>Courier New</vt:lpstr>
      <vt:lpstr>VNI-Souvir</vt:lpstr>
      <vt:lpstr>Office Theme</vt:lpstr>
      <vt:lpstr>MÔ HÌNH ROBOT PHÂN LOẠI HÀNG HOÁ</vt:lpstr>
      <vt:lpstr>CÁC NỘI DUNG CHÍNH</vt:lpstr>
      <vt:lpstr>1. Tổng quan</vt:lpstr>
      <vt:lpstr>Tổng quan</vt:lpstr>
      <vt:lpstr>Tổng quan</vt:lpstr>
      <vt:lpstr>2. Giới thiệu đề tài</vt:lpstr>
      <vt:lpstr>Giới thiệu đề tài</vt:lpstr>
      <vt:lpstr>3. Mục tiêu</vt:lpstr>
      <vt:lpstr>Mục tiêu</vt:lpstr>
      <vt:lpstr>Mục tiêu</vt:lpstr>
      <vt:lpstr>Mục tiêu</vt:lpstr>
      <vt:lpstr>Mục tiêu</vt:lpstr>
      <vt:lpstr>4. Kiến thức liên quan</vt:lpstr>
      <vt:lpstr>Các kiến thức liên quan</vt:lpstr>
      <vt:lpstr>Các kiến thức liên quan</vt:lpstr>
      <vt:lpstr>Các kiến thức liên quan</vt:lpstr>
      <vt:lpstr>Các kiến thức liên quan</vt:lpstr>
      <vt:lpstr>Các kiến thức liên quan</vt:lpstr>
      <vt:lpstr>5. Đề xuất giải pháp </vt:lpstr>
      <vt:lpstr>Đề xuất giải pháp</vt:lpstr>
      <vt:lpstr>Đề xuất giải pháp</vt:lpstr>
      <vt:lpstr>Đề xuất giải pháp</vt:lpstr>
      <vt:lpstr>Đề xuất giải pháp</vt:lpstr>
      <vt:lpstr>Đề xuất giải pháp</vt:lpstr>
      <vt:lpstr>Đề xuất giải pháp</vt:lpstr>
      <vt:lpstr>Đề xuất giải pháp</vt:lpstr>
      <vt:lpstr>6. Kế hoạch cho giai đoạn 2 </vt:lpstr>
      <vt:lpstr>Kế hoạch cho giai đoạn 2</vt:lpstr>
      <vt:lpstr>Kế hoạch cho giai đoạn 2</vt:lpstr>
      <vt:lpstr>Kế hoạch cho giai đoạn 2</vt:lpstr>
      <vt:lpstr>Kế hoạch cho giai đoạn 2</vt:lpstr>
      <vt:lpstr>Kế hoạch cho giai đoạn 2</vt:lpstr>
      <vt:lpstr>CẢM ƠN CÁC THẦY ĐÃ LẮNG NGHE PHẦN TRÌNH BÀY CỦA 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tuanvinh nguyen</cp:lastModifiedBy>
  <cp:revision>192</cp:revision>
  <dcterms:created xsi:type="dcterms:W3CDTF">2019-05-10T14:30:44Z</dcterms:created>
  <dcterms:modified xsi:type="dcterms:W3CDTF">2024-05-29T07:23:44Z</dcterms:modified>
</cp:coreProperties>
</file>